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2"/>
  </p:notesMasterIdLst>
  <p:sldIdLst>
    <p:sldId id="256" r:id="rId2"/>
    <p:sldId id="257" r:id="rId3"/>
    <p:sldId id="265" r:id="rId4"/>
    <p:sldId id="286" r:id="rId5"/>
    <p:sldId id="266" r:id="rId6"/>
    <p:sldId id="327" r:id="rId7"/>
    <p:sldId id="329" r:id="rId8"/>
    <p:sldId id="319" r:id="rId9"/>
    <p:sldId id="330" r:id="rId10"/>
    <p:sldId id="320" r:id="rId11"/>
    <p:sldId id="321" r:id="rId12"/>
    <p:sldId id="328" r:id="rId13"/>
    <p:sldId id="322" r:id="rId14"/>
    <p:sldId id="326" r:id="rId15"/>
    <p:sldId id="323" r:id="rId16"/>
    <p:sldId id="325" r:id="rId17"/>
    <p:sldId id="324" r:id="rId18"/>
    <p:sldId id="317" r:id="rId19"/>
    <p:sldId id="289" r:id="rId20"/>
    <p:sldId id="288" r:id="rId21"/>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824"/>
    <a:srgbClr val="81CFD5"/>
    <a:srgbClr val="969696"/>
    <a:srgbClr val="C0C0C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2" autoAdjust="0"/>
    <p:restoredTop sz="90935" autoAdjust="0"/>
  </p:normalViewPr>
  <p:slideViewPr>
    <p:cSldViewPr snapToGrid="0">
      <p:cViewPr>
        <p:scale>
          <a:sx n="75" d="100"/>
          <a:sy n="75" d="100"/>
        </p:scale>
        <p:origin x="-1266" y="-228"/>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pPr>
              <a:defRPr/>
            </a:pPr>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pPr>
              <a:defRPr/>
            </a:pPr>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pPr>
              <a:defRPr/>
            </a:pPr>
            <a:fld id="{A861237C-0B2A-4A83-9E48-A49327BEF2D7}" type="slidenum">
              <a:rPr lang="en-US"/>
              <a:pPr>
                <a:defRPr/>
              </a:pPr>
              <a:t>‹#›</a:t>
            </a:fld>
            <a:endParaRPr lang="en-US"/>
          </a:p>
        </p:txBody>
      </p:sp>
    </p:spTree>
    <p:extLst>
      <p:ext uri="{BB962C8B-B14F-4D97-AF65-F5344CB8AC3E}">
        <p14:creationId xmlns:p14="http://schemas.microsoft.com/office/powerpoint/2010/main" val="388720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D95FC86-B17F-4ADB-A4F7-1319E86309AC}"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10</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11</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1" lang="en-US" sz="1200" b="0" i="0" kern="1200" dirty="0" smtClean="0">
                <a:solidFill>
                  <a:schemeClr val="tx1"/>
                </a:solidFill>
                <a:effectLst/>
                <a:latin typeface="Tahoma" pitchFamily="34" charset="0"/>
                <a:ea typeface="+mn-ea"/>
                <a:cs typeface="Times New Roman" pitchFamily="18" charset="0"/>
              </a:rPr>
              <a:t>Here</a:t>
            </a:r>
            <a:r>
              <a:rPr kumimoji="1" lang="en-US" sz="1200" b="0" i="0" kern="1200" baseline="0" dirty="0" smtClean="0">
                <a:solidFill>
                  <a:schemeClr val="tx1"/>
                </a:solidFill>
                <a:effectLst/>
                <a:latin typeface="Tahoma" pitchFamily="34" charset="0"/>
                <a:ea typeface="+mn-ea"/>
                <a:cs typeface="Times New Roman" pitchFamily="18" charset="0"/>
              </a:rPr>
              <a:t> is the criteria to test any public leaders.</a:t>
            </a:r>
            <a:endParaRPr kumimoji="1" lang="en-US" sz="1200" b="0" i="0" kern="1200" dirty="0" smtClean="0">
              <a:solidFill>
                <a:schemeClr val="tx1"/>
              </a:solidFill>
              <a:effectLst/>
              <a:latin typeface="Tahoma" pitchFamily="34" charset="0"/>
              <a:ea typeface="+mn-ea"/>
              <a:cs typeface="Times New Roman" pitchFamily="18" charset="0"/>
            </a:endParaRPr>
          </a:p>
          <a:p>
            <a:pPr eaLnBrk="1" hangingPunct="1"/>
            <a:r>
              <a:rPr kumimoji="1" lang="en-US" sz="1200" b="0" i="0" kern="1200" dirty="0" smtClean="0">
                <a:solidFill>
                  <a:schemeClr val="tx1"/>
                </a:solidFill>
                <a:effectLst/>
                <a:latin typeface="Tahoma" pitchFamily="34" charset="0"/>
                <a:ea typeface="+mn-ea"/>
                <a:cs typeface="Times New Roman" pitchFamily="18" charset="0"/>
              </a:rPr>
              <a:t>four </a:t>
            </a:r>
            <a:r>
              <a:rPr kumimoji="1" lang="en-US" sz="1200" b="0" i="0" kern="1200" dirty="0" smtClean="0">
                <a:solidFill>
                  <a:schemeClr val="tx1"/>
                </a:solidFill>
                <a:effectLst/>
                <a:latin typeface="Tahoma" pitchFamily="34" charset="0"/>
                <a:ea typeface="+mn-ea"/>
                <a:cs typeface="Times New Roman" pitchFamily="18" charset="0"/>
              </a:rPr>
              <a:t>disqualifications, namely gambling, drinking, prostitution and animal slaughter.</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ahoma" pitchFamily="34" charset="0"/>
                <a:ea typeface="+mn-ea"/>
                <a:cs typeface="Times New Roman" pitchFamily="18" charset="0"/>
              </a:rPr>
              <a:t>Four leaders</a:t>
            </a:r>
            <a:r>
              <a:rPr kumimoji="1" lang="en-US" sz="1200" b="0" i="0" kern="1200" baseline="0" dirty="0" smtClean="0">
                <a:solidFill>
                  <a:schemeClr val="tx1"/>
                </a:solidFill>
                <a:effectLst/>
                <a:latin typeface="Tahoma" pitchFamily="34" charset="0"/>
                <a:ea typeface="+mn-ea"/>
                <a:cs typeface="Times New Roman" pitchFamily="18" charset="0"/>
              </a:rPr>
              <a:t> </a:t>
            </a:r>
          </a:p>
          <a:p>
            <a:r>
              <a:rPr kumimoji="1" lang="en-US" sz="1200" b="0" i="0" kern="1200" baseline="0" dirty="0" smtClean="0">
                <a:solidFill>
                  <a:schemeClr val="tx1"/>
                </a:solidFill>
                <a:effectLst/>
                <a:latin typeface="Tahoma" pitchFamily="34" charset="0"/>
                <a:ea typeface="+mn-ea"/>
                <a:cs typeface="Times New Roman" pitchFamily="18" charset="0"/>
              </a:rPr>
              <a:t>Can be less qualified in academics, but it necessary to be free from irreligious principles</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12</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13</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Improving conditions – engaged</a:t>
            </a:r>
            <a:r>
              <a:rPr lang="en-US" baseline="0" dirty="0" smtClean="0"/>
              <a:t> people in prescribed duties</a:t>
            </a:r>
          </a:p>
          <a:p>
            <a:pPr eaLnBrk="1" hangingPunct="1"/>
            <a:r>
              <a:rPr lang="en-US" baseline="0" dirty="0" smtClean="0"/>
              <a:t>Collected all illicit gold and used in </a:t>
            </a:r>
            <a:r>
              <a:rPr lang="en-US" baseline="0" dirty="0" err="1" smtClean="0"/>
              <a:t>sankirtana</a:t>
            </a:r>
            <a:r>
              <a:rPr lang="en-US" baseline="0" dirty="0" smtClean="0"/>
              <a:t> </a:t>
            </a:r>
            <a:r>
              <a:rPr lang="en-US" baseline="0" dirty="0" err="1" smtClean="0"/>
              <a:t>yajna</a:t>
            </a:r>
            <a:r>
              <a:rPr lang="en-US" baseline="0" dirty="0" smtClean="0"/>
              <a:t>. It is not problem the gold.. Just how we use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Pariksit</a:t>
            </a:r>
            <a:r>
              <a:rPr lang="en-US" baseline="0" dirty="0" smtClean="0"/>
              <a:t> collected all illicit </a:t>
            </a:r>
            <a:endParaRPr lang="en-US" dirty="0" smtClean="0"/>
          </a:p>
          <a:p>
            <a:r>
              <a:rPr lang="en-US" dirty="0" smtClean="0"/>
              <a:t>Spending for </a:t>
            </a:r>
            <a:r>
              <a:rPr lang="en-US" dirty="0" err="1" smtClean="0"/>
              <a:t>sankirtana-yajna</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14</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15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ahoma" pitchFamily="34" charset="0"/>
                <a:ea typeface="+mn-ea"/>
                <a:cs typeface="Times New Roman" pitchFamily="18" charset="0"/>
              </a:rPr>
              <a:t>determination by the authorities to follow principles</a:t>
            </a:r>
            <a:r>
              <a:rPr kumimoji="1" lang="en-US" sz="1200" b="0" i="0" kern="1200" baseline="0" dirty="0" smtClean="0">
                <a:solidFill>
                  <a:schemeClr val="tx1"/>
                </a:solidFill>
                <a:effectLst/>
                <a:latin typeface="Tahoma" pitchFamily="34" charset="0"/>
                <a:ea typeface="+mn-ea"/>
                <a:cs typeface="Times New Roman" pitchFamily="18" charset="0"/>
              </a:rPr>
              <a:t> of </a:t>
            </a:r>
            <a:r>
              <a:rPr lang="vi-VN" dirty="0" smtClean="0">
                <a:solidFill>
                  <a:srgbClr val="C00000"/>
                </a:solidFill>
                <a:latin typeface="Balaram" pitchFamily="2" charset="0"/>
              </a:rPr>
              <a:t>Mahārāja Parīkṣit</a:t>
            </a:r>
            <a:r>
              <a:rPr lang="en-US" dirty="0" smtClean="0">
                <a:solidFill>
                  <a:srgbClr val="C00000"/>
                </a:solidFill>
                <a:latin typeface="Balaram" pitchFamily="2" charset="0"/>
              </a:rPr>
              <a:t> </a:t>
            </a:r>
            <a:endParaRPr kumimoji="1" lang="en-US" sz="1200" b="0" i="0" kern="1200" dirty="0" smtClean="0">
              <a:solidFill>
                <a:schemeClr val="tx1"/>
              </a:solidFill>
              <a:effectLst/>
              <a:latin typeface="Tahoma" pitchFamily="34" charset="0"/>
              <a:ea typeface="+mn-ea"/>
              <a:cs typeface="Times New Roman" pitchFamily="18" charset="0"/>
            </a:endParaRPr>
          </a:p>
          <a:p>
            <a:r>
              <a:rPr kumimoji="1" lang="en-US" sz="1200" b="0" i="0" kern="1200" dirty="0" smtClean="0">
                <a:solidFill>
                  <a:schemeClr val="tx1"/>
                </a:solidFill>
                <a:effectLst/>
                <a:latin typeface="Tahoma" pitchFamily="34" charset="0"/>
                <a:ea typeface="+mn-ea"/>
                <a:cs typeface="Times New Roman" pitchFamily="18" charset="0"/>
              </a:rPr>
              <a:t>organize society to accept the principles of religion - austerity, cleanliness, mercy and truthfulness </a:t>
            </a:r>
          </a:p>
          <a:p>
            <a:r>
              <a:rPr kumimoji="1" lang="en-US" sz="1200" b="0" i="0" kern="1200" dirty="0" smtClean="0">
                <a:solidFill>
                  <a:schemeClr val="tx1"/>
                </a:solidFill>
                <a:effectLst/>
                <a:latin typeface="Tahoma" pitchFamily="34" charset="0"/>
                <a:ea typeface="+mn-ea"/>
                <a:cs typeface="Times New Roman" pitchFamily="18" charset="0"/>
              </a:rPr>
              <a:t>want the kingdom of God without God consciousness</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16</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17</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000" b="0" i="0" kern="1200" dirty="0" err="1" smtClean="0">
                <a:solidFill>
                  <a:schemeClr val="tx1"/>
                </a:solidFill>
                <a:effectLst/>
                <a:latin typeface="Tahoma" pitchFamily="34" charset="0"/>
                <a:ea typeface="+mn-ea"/>
                <a:cs typeface="Times New Roman" pitchFamily="18" charset="0"/>
              </a:rPr>
              <a:t>brāhmaṇas</a:t>
            </a:r>
            <a:r>
              <a:rPr kumimoji="1" lang="en-US" sz="1000" b="0" i="0" kern="1200" dirty="0" smtClean="0">
                <a:solidFill>
                  <a:schemeClr val="tx1"/>
                </a:solidFill>
                <a:effectLst/>
                <a:latin typeface="Tahoma" pitchFamily="34" charset="0"/>
                <a:ea typeface="+mn-ea"/>
                <a:cs typeface="Times New Roman" pitchFamily="18" charset="0"/>
              </a:rPr>
              <a:t>, </a:t>
            </a:r>
            <a:r>
              <a:rPr kumimoji="1" lang="en-US" sz="1000" b="0" i="0" kern="1200" dirty="0" err="1" smtClean="0">
                <a:solidFill>
                  <a:schemeClr val="tx1"/>
                </a:solidFill>
                <a:effectLst/>
                <a:latin typeface="Tahoma" pitchFamily="34" charset="0"/>
                <a:ea typeface="+mn-ea"/>
                <a:cs typeface="Times New Roman" pitchFamily="18" charset="0"/>
              </a:rPr>
              <a:t>sannyāsīs</a:t>
            </a:r>
            <a:r>
              <a:rPr kumimoji="1" lang="en-US" sz="1000" b="0" i="0" kern="1200" dirty="0" smtClean="0">
                <a:solidFill>
                  <a:schemeClr val="tx1"/>
                </a:solidFill>
                <a:effectLst/>
                <a:latin typeface="Tahoma" pitchFamily="34" charset="0"/>
                <a:ea typeface="+mn-ea"/>
                <a:cs typeface="Times New Roman" pitchFamily="18" charset="0"/>
              </a:rPr>
              <a:t> - expert in the spiritual advancement</a:t>
            </a:r>
          </a:p>
          <a:p>
            <a:r>
              <a:rPr kumimoji="1" lang="en-US" sz="1000" b="0" i="0" kern="1200" dirty="0" err="1" smtClean="0">
                <a:solidFill>
                  <a:schemeClr val="tx1"/>
                </a:solidFill>
                <a:effectLst/>
                <a:latin typeface="Tahoma" pitchFamily="34" charset="0"/>
                <a:ea typeface="+mn-ea"/>
                <a:cs typeface="Times New Roman" pitchFamily="18" charset="0"/>
              </a:rPr>
              <a:t>kṣatriyas</a:t>
            </a:r>
            <a:r>
              <a:rPr kumimoji="1" lang="en-US" sz="1000" b="0" i="0" kern="1200" dirty="0" smtClean="0">
                <a:solidFill>
                  <a:schemeClr val="tx1"/>
                </a:solidFill>
                <a:effectLst/>
                <a:latin typeface="Tahoma" pitchFamily="34" charset="0"/>
                <a:ea typeface="+mn-ea"/>
                <a:cs typeface="Times New Roman" pitchFamily="18" charset="0"/>
              </a:rPr>
              <a:t> - expert in material peace and prosperity </a:t>
            </a:r>
          </a:p>
          <a:p>
            <a:r>
              <a:rPr lang="vi-VN" sz="1000" dirty="0" smtClean="0">
                <a:solidFill>
                  <a:srgbClr val="C00000"/>
                </a:solidFill>
                <a:latin typeface="Balaram" pitchFamily="2" charset="0"/>
              </a:rPr>
              <a:t>Mahārāja Parīkṣit</a:t>
            </a:r>
            <a:r>
              <a:rPr lang="en-US" sz="1000" dirty="0" smtClean="0">
                <a:solidFill>
                  <a:srgbClr val="C00000"/>
                </a:solidFill>
                <a:latin typeface="Balaram" pitchFamily="2" charset="0"/>
              </a:rPr>
              <a:t> - </a:t>
            </a:r>
            <a:r>
              <a:rPr kumimoji="1" lang="en-US" sz="1000" b="0" i="0" kern="1200" dirty="0" smtClean="0">
                <a:solidFill>
                  <a:schemeClr val="tx1"/>
                </a:solidFill>
                <a:effectLst/>
                <a:latin typeface="Tahoma" pitchFamily="34" charset="0"/>
                <a:ea typeface="+mn-ea"/>
                <a:cs typeface="Times New Roman" pitchFamily="18" charset="0"/>
              </a:rPr>
              <a:t>drive away kali  and made state receptive to spiritual enlightenment </a:t>
            </a:r>
          </a:p>
          <a:p>
            <a:r>
              <a:rPr kumimoji="1" lang="en-US" sz="1000" b="0" i="0" kern="1200" dirty="0" smtClean="0">
                <a:solidFill>
                  <a:schemeClr val="tx1"/>
                </a:solidFill>
                <a:effectLst/>
                <a:latin typeface="Tahoma" pitchFamily="34" charset="0"/>
                <a:ea typeface="+mn-ea"/>
                <a:cs typeface="Times New Roman" pitchFamily="18" charset="0"/>
              </a:rPr>
              <a:t>Without state support - no doctrines of philosophy or religious principles can progressively advance</a:t>
            </a:r>
            <a:endParaRPr lang="en-US" sz="1000"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18</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of family</a:t>
            </a:r>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19</a:t>
            </a:fld>
            <a:endParaRPr lang="en-US"/>
          </a:p>
        </p:txBody>
      </p:sp>
    </p:spTree>
    <p:extLst>
      <p:ext uri="{BB962C8B-B14F-4D97-AF65-F5344CB8AC3E}">
        <p14:creationId xmlns:p14="http://schemas.microsoft.com/office/powerpoint/2010/main" val="230894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02C39D6B-9047-441C-93C4-FBCE5B25E0E4}" type="slidenum">
              <a:rPr lang="en-US" sz="1200" smtClean="0"/>
              <a:pPr eaLnBrk="1" hangingPunct="1"/>
              <a:t>2</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D593232-624D-4DFA-811F-8D249E6E07DB}" type="slidenum">
              <a:rPr lang="en-US" sz="1200" smtClean="0"/>
              <a:pPr eaLnBrk="1" hangingPunct="1"/>
              <a:t>3</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SP purport talks about how to establish KC in</a:t>
            </a:r>
            <a:r>
              <a:rPr lang="en-US" baseline="0" dirty="0" smtClean="0"/>
              <a:t> this world- full of irreligious activities.</a:t>
            </a:r>
          </a:p>
          <a:p>
            <a:pPr eaLnBrk="1" hangingPunct="1"/>
            <a:r>
              <a:rPr lang="en-US" baseline="0" dirty="0" smtClean="0"/>
              <a:t>Very </a:t>
            </a:r>
            <a:r>
              <a:rPr lang="en-US" baseline="0" dirty="0" err="1" smtClean="0"/>
              <a:t>very</a:t>
            </a:r>
            <a:r>
              <a:rPr lang="en-US" baseline="0" dirty="0" smtClean="0"/>
              <a:t> practical points – gold, corruption free </a:t>
            </a:r>
            <a:r>
              <a:rPr lang="en-US" baseline="0" dirty="0" err="1" smtClean="0"/>
              <a:t>statefor</a:t>
            </a:r>
            <a:r>
              <a:rPr lang="en-US" baseline="0" dirty="0" smtClean="0"/>
              <a:t> all of us. We need to imbibe </a:t>
            </a:r>
            <a:r>
              <a:rPr lang="en-US" baseline="0" dirty="0" err="1" smtClean="0"/>
              <a:t>Prabupada</a:t>
            </a:r>
            <a:r>
              <a:rPr lang="en-US" baseline="0" dirty="0" smtClean="0"/>
              <a:t> teachings as we will be guiding people as we grow and taking responsible positions.</a:t>
            </a:r>
            <a:endParaRPr 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449F43D-9095-4E83-93A5-86F0C609A562}"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5</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ahoma" pitchFamily="34" charset="0"/>
                <a:ea typeface="+mn-ea"/>
                <a:cs typeface="Times New Roman" pitchFamily="18" charset="0"/>
              </a:rPr>
              <a:t>People in</a:t>
            </a:r>
            <a:r>
              <a:rPr kumimoji="1" lang="en-US" sz="1200" b="0" i="0" kern="1200" baseline="0" dirty="0" smtClean="0">
                <a:solidFill>
                  <a:schemeClr val="tx1"/>
                </a:solidFill>
                <a:effectLst/>
                <a:latin typeface="Tahoma" pitchFamily="34" charset="0"/>
                <a:ea typeface="+mn-ea"/>
                <a:cs typeface="Times New Roman" pitchFamily="18" charset="0"/>
              </a:rPr>
              <a:t> mode of ignorance – sacrifices are recommended – elevate towards path of liberation</a:t>
            </a:r>
          </a:p>
          <a:p>
            <a:r>
              <a:rPr kumimoji="1" lang="en-US" sz="1200" b="0" i="0" kern="1200" baseline="0" dirty="0" err="1" smtClean="0">
                <a:solidFill>
                  <a:schemeClr val="tx1"/>
                </a:solidFill>
                <a:effectLst/>
                <a:latin typeface="Tahoma" pitchFamily="34" charset="0"/>
                <a:ea typeface="+mn-ea"/>
                <a:cs typeface="Times New Roman" pitchFamily="18" charset="0"/>
              </a:rPr>
              <a:t>Srimad-bhag</a:t>
            </a:r>
            <a:r>
              <a:rPr kumimoji="1" lang="en-US" sz="1200" b="0" i="0" kern="1200" baseline="0" dirty="0" smtClean="0">
                <a:solidFill>
                  <a:schemeClr val="tx1"/>
                </a:solidFill>
                <a:effectLst/>
                <a:latin typeface="Tahoma" pitchFamily="34" charset="0"/>
                <a:ea typeface="+mn-ea"/>
                <a:cs typeface="Times New Roman" pitchFamily="18" charset="0"/>
              </a:rPr>
              <a:t> teaches </a:t>
            </a:r>
            <a:r>
              <a:rPr kumimoji="1" lang="en-US" sz="1200" b="0" i="0" kern="1200" baseline="0" dirty="0" err="1" smtClean="0">
                <a:solidFill>
                  <a:schemeClr val="tx1"/>
                </a:solidFill>
                <a:effectLst/>
                <a:latin typeface="Tahoma" pitchFamily="34" charset="0"/>
                <a:ea typeface="+mn-ea"/>
                <a:cs typeface="Times New Roman" pitchFamily="18" charset="0"/>
              </a:rPr>
              <a:t>Nivrtti</a:t>
            </a:r>
            <a:r>
              <a:rPr kumimoji="1" lang="en-US" sz="1200" b="0" i="0" kern="1200" baseline="0" dirty="0" smtClean="0">
                <a:solidFill>
                  <a:schemeClr val="tx1"/>
                </a:solidFill>
                <a:effectLst/>
                <a:latin typeface="Tahoma" pitchFamily="34" charset="0"/>
                <a:ea typeface="+mn-ea"/>
                <a:cs typeface="Times New Roman" pitchFamily="18" charset="0"/>
              </a:rPr>
              <a:t> </a:t>
            </a:r>
            <a:r>
              <a:rPr kumimoji="1" lang="en-US" sz="1200" b="0" i="0" kern="1200" baseline="0" dirty="0" err="1" smtClean="0">
                <a:solidFill>
                  <a:schemeClr val="tx1"/>
                </a:solidFill>
                <a:effectLst/>
                <a:latin typeface="Tahoma" pitchFamily="34" charset="0"/>
                <a:ea typeface="+mn-ea"/>
                <a:cs typeface="Times New Roman" pitchFamily="18" charset="0"/>
              </a:rPr>
              <a:t>marg</a:t>
            </a:r>
            <a:endParaRPr kumimoji="1" lang="en-US" sz="1200" b="0" i="0" kern="1200" dirty="0" smtClean="0">
              <a:solidFill>
                <a:schemeClr val="tx1"/>
              </a:solidFill>
              <a:effectLst/>
              <a:latin typeface="Tahoma" pitchFamily="34" charset="0"/>
              <a:ea typeface="+mn-ea"/>
              <a:cs typeface="Times New Roman" pitchFamily="18" charset="0"/>
            </a:endParaRPr>
          </a:p>
          <a:p>
            <a:r>
              <a:rPr kumimoji="1" lang="en-US" sz="1200" b="0" i="0" kern="1200" dirty="0" smtClean="0">
                <a:solidFill>
                  <a:schemeClr val="tx1"/>
                </a:solidFill>
                <a:effectLst/>
                <a:latin typeface="Tahoma" pitchFamily="34" charset="0"/>
                <a:ea typeface="+mn-ea"/>
                <a:cs typeface="Times New Roman" pitchFamily="18" charset="0"/>
              </a:rPr>
              <a:t>Fasting</a:t>
            </a:r>
            <a:r>
              <a:rPr kumimoji="1" lang="en-US" sz="1200" b="0" i="0" kern="1200" baseline="0" dirty="0" smtClean="0">
                <a:solidFill>
                  <a:schemeClr val="tx1"/>
                </a:solidFill>
                <a:effectLst/>
                <a:latin typeface="Tahoma" pitchFamily="34" charset="0"/>
                <a:ea typeface="+mn-ea"/>
                <a:cs typeface="Times New Roman" pitchFamily="18" charset="0"/>
              </a:rPr>
              <a:t> – SP example –</a:t>
            </a:r>
            <a:r>
              <a:rPr kumimoji="1" lang="en-US" sz="1200" b="0" i="0" kern="1200" baseline="0" dirty="0" err="1" smtClean="0">
                <a:solidFill>
                  <a:schemeClr val="tx1"/>
                </a:solidFill>
                <a:effectLst/>
                <a:latin typeface="Tahoma" pitchFamily="34" charset="0"/>
                <a:ea typeface="+mn-ea"/>
                <a:cs typeface="Times New Roman" pitchFamily="18" charset="0"/>
              </a:rPr>
              <a:t>mayapur</a:t>
            </a:r>
            <a:r>
              <a:rPr kumimoji="1" lang="en-US" sz="1200" b="0" i="0" kern="1200" baseline="0" dirty="0" smtClean="0">
                <a:solidFill>
                  <a:schemeClr val="tx1"/>
                </a:solidFill>
                <a:effectLst/>
                <a:latin typeface="Tahoma" pitchFamily="34" charset="0"/>
                <a:ea typeface="+mn-ea"/>
                <a:cs typeface="Times New Roman" pitchFamily="18" charset="0"/>
              </a:rPr>
              <a:t> meeting – 500 devotees - $500/devotee – we can build temple</a:t>
            </a:r>
          </a:p>
          <a:p>
            <a:r>
              <a:rPr kumimoji="1" lang="en-US" sz="1200" b="0" i="0" kern="1200" baseline="0" dirty="0" smtClean="0">
                <a:solidFill>
                  <a:schemeClr val="tx1"/>
                </a:solidFill>
                <a:effectLst/>
                <a:latin typeface="Tahoma" pitchFamily="34" charset="0"/>
                <a:ea typeface="+mn-ea"/>
                <a:cs typeface="Times New Roman" pitchFamily="18" charset="0"/>
              </a:rPr>
              <a:t>                       Don’t eat – we can build many temples.. Like eating is necessary so as association of devotees</a:t>
            </a:r>
          </a:p>
          <a:p>
            <a:r>
              <a:rPr kumimoji="1" lang="en-US" sz="1200" b="0" i="0" kern="1200" dirty="0" smtClean="0">
                <a:solidFill>
                  <a:schemeClr val="tx1"/>
                </a:solidFill>
                <a:effectLst/>
                <a:latin typeface="Tahoma" pitchFamily="34" charset="0"/>
                <a:ea typeface="+mn-ea"/>
                <a:cs typeface="Times New Roman" pitchFamily="18" charset="0"/>
              </a:rPr>
              <a:t>Atmosphere</a:t>
            </a:r>
            <a:r>
              <a:rPr kumimoji="1" lang="en-US" sz="1200" b="0" i="0" kern="1200" baseline="0" dirty="0" smtClean="0">
                <a:solidFill>
                  <a:schemeClr val="tx1"/>
                </a:solidFill>
                <a:effectLst/>
                <a:latin typeface="Tahoma" pitchFamily="34" charset="0"/>
                <a:ea typeface="+mn-ea"/>
                <a:cs typeface="Times New Roman" pitchFamily="18" charset="0"/>
              </a:rPr>
              <a:t> saturated with God consciousness</a:t>
            </a:r>
          </a:p>
          <a:p>
            <a:r>
              <a:rPr kumimoji="1" lang="en-US" sz="1200" b="0" i="0" kern="1200" baseline="0" dirty="0" smtClean="0">
                <a:solidFill>
                  <a:schemeClr val="tx1"/>
                </a:solidFill>
                <a:effectLst/>
                <a:latin typeface="Tahoma" pitchFamily="34" charset="0"/>
                <a:ea typeface="+mn-ea"/>
                <a:cs typeface="Times New Roman" pitchFamily="18" charset="0"/>
              </a:rPr>
              <a:t>State should be regulated by the above process</a:t>
            </a:r>
            <a:endParaRPr kumimoji="1" lang="en-US" sz="1200" b="0" i="0" kern="1200" dirty="0" smtClean="0">
              <a:solidFill>
                <a:schemeClr val="tx1"/>
              </a:solidFill>
              <a:effectLst/>
              <a:latin typeface="Tahoma" pitchFamily="34"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6</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7</a:t>
            </a:fld>
            <a:endParaRPr lang="en-US"/>
          </a:p>
        </p:txBody>
      </p:sp>
    </p:spTree>
    <p:extLst>
      <p:ext uri="{BB962C8B-B14F-4D97-AF65-F5344CB8AC3E}">
        <p14:creationId xmlns:p14="http://schemas.microsoft.com/office/powerpoint/2010/main" val="3604734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E9F6454-0078-4DD3-B5E3-14D030D1C91F}" type="slidenum">
              <a:rPr lang="en-US" sz="1200" smtClean="0"/>
              <a:pPr eaLnBrk="1" hangingPunct="1"/>
              <a:t>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Because there were no place</a:t>
            </a:r>
            <a:r>
              <a:rPr lang="en-US" baseline="0" dirty="0" smtClean="0"/>
              <a:t> with four activities in </a:t>
            </a:r>
            <a:r>
              <a:rPr lang="en-US" baseline="0" dirty="0" err="1" smtClean="0"/>
              <a:t>maharaj</a:t>
            </a:r>
            <a:r>
              <a:rPr lang="en-US" baseline="0" dirty="0" smtClean="0"/>
              <a:t> </a:t>
            </a:r>
            <a:r>
              <a:rPr lang="en-US" baseline="0" dirty="0" err="1" smtClean="0"/>
              <a:t>pariksit’s</a:t>
            </a:r>
            <a:r>
              <a:rPr lang="en-US" baseline="0" dirty="0" smtClean="0"/>
              <a:t> kingdom</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ahoma" pitchFamily="34" charset="0"/>
                <a:ea typeface="+mn-ea"/>
                <a:cs typeface="Times New Roman" pitchFamily="18" charset="0"/>
              </a:rPr>
              <a:t>Currency is issued in value beyond that of actual reserved gold</a:t>
            </a:r>
          </a:p>
          <a:p>
            <a:r>
              <a:rPr kumimoji="1" lang="en-US" sz="1200" b="0" i="0" kern="1200" dirty="0" smtClean="0">
                <a:solidFill>
                  <a:schemeClr val="tx1"/>
                </a:solidFill>
                <a:effectLst/>
                <a:latin typeface="Tahoma" pitchFamily="34" charset="0"/>
                <a:ea typeface="+mn-ea"/>
                <a:cs typeface="Times New Roman" pitchFamily="18" charset="0"/>
              </a:rPr>
              <a:t>Exploitation like mortgage crisis, oil prices</a:t>
            </a:r>
          </a:p>
          <a:p>
            <a:r>
              <a:rPr kumimoji="1" lang="en-US" sz="1200" b="0" i="0" kern="1200" dirty="0" smtClean="0">
                <a:solidFill>
                  <a:schemeClr val="tx1"/>
                </a:solidFill>
                <a:effectLst/>
                <a:latin typeface="Tahoma" pitchFamily="34" charset="0"/>
                <a:ea typeface="+mn-ea"/>
                <a:cs typeface="Times New Roman" pitchFamily="18" charset="0"/>
              </a:rPr>
              <a:t>Jealous…….. Hatred…….. Heard many times… after person dies.. Relatives fight</a:t>
            </a:r>
            <a:r>
              <a:rPr kumimoji="1" lang="en-US" sz="1200" b="0" i="0" kern="1200" baseline="0" dirty="0" smtClean="0">
                <a:solidFill>
                  <a:schemeClr val="tx1"/>
                </a:solidFill>
                <a:effectLst/>
                <a:latin typeface="Tahoma" pitchFamily="34" charset="0"/>
                <a:ea typeface="+mn-ea"/>
                <a:cs typeface="Times New Roman" pitchFamily="18" charset="0"/>
              </a:rPr>
              <a:t> to get share</a:t>
            </a:r>
          </a:p>
          <a:p>
            <a:r>
              <a:rPr kumimoji="1" lang="en-US" sz="1200" b="0" i="0" kern="1200" baseline="0" dirty="0" smtClean="0">
                <a:solidFill>
                  <a:schemeClr val="tx1"/>
                </a:solidFill>
                <a:effectLst/>
                <a:latin typeface="Tahoma" pitchFamily="34" charset="0"/>
                <a:ea typeface="+mn-ea"/>
                <a:cs typeface="Times New Roman" pitchFamily="18" charset="0"/>
              </a:rPr>
              <a:t>SP example – limousine to pick SP.. Reporter why? They should get GOLD car. Use in service of guru and </a:t>
            </a:r>
            <a:r>
              <a:rPr kumimoji="1" lang="en-US" sz="1200" b="0" i="0" kern="1200" baseline="0" dirty="0" err="1" smtClean="0">
                <a:solidFill>
                  <a:schemeClr val="tx1"/>
                </a:solidFill>
                <a:effectLst/>
                <a:latin typeface="Tahoma" pitchFamily="34" charset="0"/>
                <a:ea typeface="+mn-ea"/>
                <a:cs typeface="Times New Roman" pitchFamily="18" charset="0"/>
              </a:rPr>
              <a:t>krishna</a:t>
            </a:r>
            <a:endParaRPr kumimoji="1" lang="en-US" sz="1200" b="0" i="0" kern="1200" dirty="0" smtClean="0">
              <a:solidFill>
                <a:schemeClr val="tx1"/>
              </a:solidFill>
              <a:effectLst/>
              <a:latin typeface="Tahoma" pitchFamily="34"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A861237C-0B2A-4A83-9E48-A49327BEF2D7}" type="slidenum">
              <a:rPr lang="en-US" smtClean="0"/>
              <a:pPr>
                <a:defRPr/>
              </a:pPr>
              <a:t>9</a:t>
            </a:fld>
            <a:endParaRPr lang="en-US"/>
          </a:p>
        </p:txBody>
      </p:sp>
    </p:spTree>
    <p:extLst>
      <p:ext uri="{BB962C8B-B14F-4D97-AF65-F5344CB8AC3E}">
        <p14:creationId xmlns:p14="http://schemas.microsoft.com/office/powerpoint/2010/main" val="360473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 name="Picture 177" descr="csk_biorep_page1IMA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7"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8" name="Slide Number Placeholder 10"/>
          <p:cNvSpPr>
            <a:spLocks noGrp="1"/>
          </p:cNvSpPr>
          <p:nvPr>
            <p:ph type="sldNum" sz="quarter" idx="11"/>
          </p:nvPr>
        </p:nvSpPr>
        <p:spPr/>
        <p:txBody>
          <a:bodyPr/>
          <a:lstStyle>
            <a:lvl1pPr>
              <a:defRPr>
                <a:solidFill>
                  <a:srgbClr val="FFFFFF"/>
                </a:solidFill>
              </a:defRPr>
            </a:lvl1pPr>
          </a:lstStyle>
          <a:p>
            <a:pPr>
              <a:defRPr/>
            </a:pPr>
            <a:fld id="{10BC3DC1-AA0A-4972-8D89-51A611247D0F}" type="slidenum">
              <a:rPr lang="en-US"/>
              <a:pPr>
                <a:defRPr/>
              </a:pPr>
              <a:t>‹#›</a:t>
            </a:fld>
            <a:endParaRPr lang="en-US"/>
          </a:p>
        </p:txBody>
      </p:sp>
      <p:sp>
        <p:nvSpPr>
          <p:cNvPr id="9"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179680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AE41085-2F18-403E-B7AB-E2A19E48B7B5}" type="slidenum">
              <a:rPr lang="en-US"/>
              <a:pPr>
                <a:defRPr/>
              </a:pPr>
              <a:t>‹#›</a:t>
            </a:fld>
            <a:endParaRPr lang="en-US"/>
          </a:p>
        </p:txBody>
      </p:sp>
    </p:spTree>
    <p:extLst>
      <p:ext uri="{BB962C8B-B14F-4D97-AF65-F5344CB8AC3E}">
        <p14:creationId xmlns:p14="http://schemas.microsoft.com/office/powerpoint/2010/main" val="102373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pPr>
              <a:defRPr/>
            </a:pPr>
            <a:fld id="{394FBBA8-60AF-4C44-B726-37B94458F346}" type="slidenum">
              <a:rPr lang="en-US"/>
              <a:pPr>
                <a:defRPr/>
              </a:pPr>
              <a:t>‹#›</a:t>
            </a:fld>
            <a:endParaRPr lang="en-US"/>
          </a:p>
        </p:txBody>
      </p:sp>
    </p:spTree>
    <p:extLst>
      <p:ext uri="{BB962C8B-B14F-4D97-AF65-F5344CB8AC3E}">
        <p14:creationId xmlns:p14="http://schemas.microsoft.com/office/powerpoint/2010/main" val="414997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E495A0C-8C84-4D97-A257-E7475343992E}" type="slidenum">
              <a:rPr lang="en-US"/>
              <a:pPr>
                <a:defRPr/>
              </a:pPr>
              <a:t>‹#›</a:t>
            </a:fld>
            <a:endParaRPr lang="en-US"/>
          </a:p>
        </p:txBody>
      </p:sp>
    </p:spTree>
    <p:extLst>
      <p:ext uri="{BB962C8B-B14F-4D97-AF65-F5344CB8AC3E}">
        <p14:creationId xmlns:p14="http://schemas.microsoft.com/office/powerpoint/2010/main" val="587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pPr>
              <a:defRPr/>
            </a:pPr>
            <a:fld id="{19124FED-26B4-4A9E-955F-0C5CEABE2F54}"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74255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A601D83-D2DE-400A-9F6B-86D4EE8166B4}" type="slidenum">
              <a:rPr lang="en-US"/>
              <a:pPr>
                <a:defRPr/>
              </a:pPr>
              <a:t>‹#›</a:t>
            </a:fld>
            <a:endParaRPr lang="en-US"/>
          </a:p>
        </p:txBody>
      </p:sp>
    </p:spTree>
    <p:extLst>
      <p:ext uri="{BB962C8B-B14F-4D97-AF65-F5344CB8AC3E}">
        <p14:creationId xmlns:p14="http://schemas.microsoft.com/office/powerpoint/2010/main" val="33066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70F54FA7-16A2-4FA8-A350-1FF30B25DE10}" type="slidenum">
              <a:rPr lang="en-US"/>
              <a:pPr>
                <a:defRPr/>
              </a:pPr>
              <a:t>‹#›</a:t>
            </a:fld>
            <a:endParaRPr lang="en-US"/>
          </a:p>
        </p:txBody>
      </p:sp>
    </p:spTree>
    <p:extLst>
      <p:ext uri="{BB962C8B-B14F-4D97-AF65-F5344CB8AC3E}">
        <p14:creationId xmlns:p14="http://schemas.microsoft.com/office/powerpoint/2010/main" val="17491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95192F1C-F1A9-46EE-951E-88B335513A41}" type="slidenum">
              <a:rPr lang="en-US"/>
              <a:pPr>
                <a:defRPr/>
              </a:pPr>
              <a:t>‹#›</a:t>
            </a:fld>
            <a:endParaRPr lang="en-US"/>
          </a:p>
        </p:txBody>
      </p:sp>
    </p:spTree>
    <p:extLst>
      <p:ext uri="{BB962C8B-B14F-4D97-AF65-F5344CB8AC3E}">
        <p14:creationId xmlns:p14="http://schemas.microsoft.com/office/powerpoint/2010/main" val="171481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ECD08BEB-73E0-43DC-8231-A295E9E09415}" type="slidenum">
              <a:rPr lang="en-US"/>
              <a:pPr>
                <a:defRPr/>
              </a:pPr>
              <a:t>‹#›</a:t>
            </a:fld>
            <a:endParaRPr lang="en-US"/>
          </a:p>
        </p:txBody>
      </p:sp>
    </p:spTree>
    <p:extLst>
      <p:ext uri="{BB962C8B-B14F-4D97-AF65-F5344CB8AC3E}">
        <p14:creationId xmlns:p14="http://schemas.microsoft.com/office/powerpoint/2010/main" val="220747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pPr>
              <a:defRPr/>
            </a:pPr>
            <a:fld id="{FBC218EA-B0D4-4AF7-9949-7B31517CE421}" type="slidenum">
              <a:rPr lang="en-US"/>
              <a:pPr>
                <a:defRPr/>
              </a:pPr>
              <a:t>‹#›</a:t>
            </a:fld>
            <a:endParaRPr lang="en-US"/>
          </a:p>
        </p:txBody>
      </p:sp>
    </p:spTree>
    <p:extLst>
      <p:ext uri="{BB962C8B-B14F-4D97-AF65-F5344CB8AC3E}">
        <p14:creationId xmlns:p14="http://schemas.microsoft.com/office/powerpoint/2010/main" val="20596224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11A41D8-438E-4D42-8551-6F8258B1CC65}" type="slidenum">
              <a:rPr lang="en-US"/>
              <a:pPr>
                <a:defRPr/>
              </a:pPr>
              <a:t>‹#›</a:t>
            </a:fld>
            <a:endParaRPr lang="en-US"/>
          </a:p>
        </p:txBody>
      </p:sp>
    </p:spTree>
    <p:extLst>
      <p:ext uri="{BB962C8B-B14F-4D97-AF65-F5344CB8AC3E}">
        <p14:creationId xmlns:p14="http://schemas.microsoft.com/office/powerpoint/2010/main" val="27200356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5515B3B6-FD02-445E-A1D5-5F097A7C6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58" r:id="rId2"/>
    <p:sldLayoutId id="2147483764" r:id="rId3"/>
    <p:sldLayoutId id="2147483759" r:id="rId4"/>
    <p:sldLayoutId id="2147483760" r:id="rId5"/>
    <p:sldLayoutId id="2147483761" r:id="rId6"/>
    <p:sldLayoutId id="2147483765" r:id="rId7"/>
    <p:sldLayoutId id="2147483766" r:id="rId8"/>
    <p:sldLayoutId id="2147483767" r:id="rId9"/>
    <p:sldLayoutId id="2147483762" r:id="rId10"/>
    <p:sldLayoutId id="2147483768" r:id="rId11"/>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1612900" y="50800"/>
            <a:ext cx="5778500" cy="1320800"/>
          </a:xfrm>
        </p:spPr>
        <p:txBody>
          <a:bodyPr/>
          <a:lstStyle/>
          <a:p>
            <a:pPr eaLnBrk="1" fontAlgn="auto" hangingPunct="1">
              <a:spcAft>
                <a:spcPts val="0"/>
              </a:spcAft>
              <a:defRPr/>
            </a:pPr>
            <a:r>
              <a:rPr lang="en-US" sz="2800" b="1" dirty="0" smtClean="0">
                <a:solidFill>
                  <a:schemeClr val="tx1"/>
                </a:solidFill>
                <a:latin typeface="Balaram" pitchFamily="2" charset="0"/>
              </a:rPr>
              <a:t> </a:t>
            </a:r>
            <a:r>
              <a:rPr lang="en-US" sz="2800" dirty="0" err="1">
                <a:solidFill>
                  <a:schemeClr val="tx1"/>
                </a:solidFill>
                <a:latin typeface="Balaram" pitchFamily="2" charset="0"/>
              </a:rPr>
              <a:t>Śrīmad</a:t>
            </a:r>
            <a:r>
              <a:rPr lang="en-US" sz="2800" dirty="0">
                <a:solidFill>
                  <a:schemeClr val="tx1"/>
                </a:solidFill>
                <a:latin typeface="Balaram" pitchFamily="2" charset="0"/>
              </a:rPr>
              <a:t> </a:t>
            </a:r>
            <a:r>
              <a:rPr lang="en-US" sz="2800" dirty="0" err="1" smtClean="0">
                <a:solidFill>
                  <a:schemeClr val="tx1"/>
                </a:solidFill>
                <a:latin typeface="Balaram" pitchFamily="2" charset="0"/>
              </a:rPr>
              <a:t>Bhāgavatam</a:t>
            </a:r>
            <a:endParaRPr lang="en-US" sz="2800" b="1" dirty="0" smtClean="0">
              <a:solidFill>
                <a:schemeClr val="tx1"/>
              </a:solidFill>
              <a:latin typeface="Balaram" pitchFamily="2" charset="0"/>
            </a:endParaRPr>
          </a:p>
        </p:txBody>
      </p:sp>
      <p:sp>
        <p:nvSpPr>
          <p:cNvPr id="5" name="TextBox 4"/>
          <p:cNvSpPr txBox="1"/>
          <p:nvPr/>
        </p:nvSpPr>
        <p:spPr>
          <a:xfrm>
            <a:off x="3364776" y="5448300"/>
            <a:ext cx="2414444" cy="892552"/>
          </a:xfrm>
          <a:prstGeom prst="rect">
            <a:avLst/>
          </a:prstGeom>
          <a:noFill/>
        </p:spPr>
        <p:txBody>
          <a:bodyPr wrap="none">
            <a:spAutoFit/>
          </a:bodyPr>
          <a:lstStyle/>
          <a:p>
            <a:pPr>
              <a:defRPr/>
            </a:pPr>
            <a:r>
              <a:rPr lang="en-US" sz="2800" b="1" dirty="0" smtClean="0">
                <a:solidFill>
                  <a:schemeClr val="accent2">
                    <a:lumMod val="25000"/>
                  </a:schemeClr>
                </a:solidFill>
                <a:latin typeface="Balaram" pitchFamily="2" charset="0"/>
                <a:ea typeface="+mj-ea"/>
                <a:cs typeface="+mj-cs"/>
              </a:rPr>
              <a:t>1.17.38–45</a:t>
            </a:r>
            <a:endParaRPr lang="en-US" sz="2800" b="1" dirty="0">
              <a:solidFill>
                <a:schemeClr val="accent2">
                  <a:lumMod val="25000"/>
                </a:schemeClr>
              </a:solidFill>
              <a:latin typeface="Balaram" pitchFamily="2" charset="0"/>
              <a:ea typeface="+mj-ea"/>
              <a:cs typeface="+mj-cs"/>
            </a:endParaRPr>
          </a:p>
          <a:p>
            <a:pPr>
              <a:defRPr/>
            </a:pPr>
            <a:r>
              <a:rPr lang="en-US" b="1" dirty="0" smtClean="0">
                <a:solidFill>
                  <a:schemeClr val="accent2">
                    <a:lumMod val="25000"/>
                  </a:schemeClr>
                </a:solidFill>
                <a:latin typeface="Balaram" pitchFamily="2" charset="0"/>
                <a:ea typeface="+mj-ea"/>
                <a:cs typeface="+mj-cs"/>
              </a:rPr>
              <a:t>Residents of Kali</a:t>
            </a:r>
            <a:endParaRPr lang="en-US" b="1" dirty="0">
              <a:solidFill>
                <a:schemeClr val="accent2">
                  <a:lumMod val="25000"/>
                </a:schemeClr>
              </a:solidFill>
              <a:latin typeface="Balaram" pitchFamily="2" charset="0"/>
              <a:ea typeface="+mj-ea"/>
              <a:cs typeface="+mj-cs"/>
            </a:endParaRPr>
          </a:p>
        </p:txBody>
      </p:sp>
      <p:pic>
        <p:nvPicPr>
          <p:cNvPr id="6" name="Content Placeholder 3" descr="pariks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04900"/>
            <a:ext cx="655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1.17.40</a:t>
            </a:r>
            <a:endParaRPr lang="en-US" sz="2400" b="1" dirty="0" smtClean="0">
              <a:solidFill>
                <a:schemeClr val="accent1">
                  <a:lumMod val="50000"/>
                </a:schemeClr>
              </a:solidFill>
              <a:ea typeface="Times New Roman" pitchFamily="18" charset="0"/>
              <a:cs typeface="Tahoma" pitchFamily="34" charset="0"/>
            </a:endParaRPr>
          </a:p>
        </p:txBody>
      </p:sp>
      <p:sp>
        <p:nvSpPr>
          <p:cNvPr id="4" name="Rectangle 3"/>
          <p:cNvSpPr/>
          <p:nvPr/>
        </p:nvSpPr>
        <p:spPr>
          <a:xfrm>
            <a:off x="520700" y="4024313"/>
            <a:ext cx="8140700" cy="769441"/>
          </a:xfrm>
          <a:prstGeom prst="rect">
            <a:avLst/>
          </a:prstGeom>
        </p:spPr>
        <p:txBody>
          <a:bodyPr>
            <a:spAutoFit/>
          </a:bodyPr>
          <a:lstStyle/>
          <a:p>
            <a:pPr>
              <a:defRPr/>
            </a:pPr>
            <a:r>
              <a:rPr lang="en-US" sz="2200" dirty="0" smtClean="0">
                <a:solidFill>
                  <a:schemeClr val="accent1">
                    <a:lumMod val="50000"/>
                  </a:schemeClr>
                </a:solidFill>
                <a:latin typeface="Balaram" pitchFamily="2" charset="0"/>
              </a:rPr>
              <a:t>Thus </a:t>
            </a:r>
            <a:r>
              <a:rPr lang="en-US" sz="2200" dirty="0">
                <a:solidFill>
                  <a:schemeClr val="accent1">
                    <a:lumMod val="50000"/>
                  </a:schemeClr>
                </a:solidFill>
                <a:latin typeface="Balaram" pitchFamily="2" charset="0"/>
              </a:rPr>
              <a:t>the personality of Kali, by the directions of Mahārāja Parīkṣit, the son of Uttarā, was allowed to live in those five places.</a:t>
            </a:r>
          </a:p>
        </p:txBody>
      </p:sp>
      <p:sp>
        <p:nvSpPr>
          <p:cNvPr id="5" name="Title 1"/>
          <p:cNvSpPr txBox="1">
            <a:spLocks/>
          </p:cNvSpPr>
          <p:nvPr/>
        </p:nvSpPr>
        <p:spPr bwMode="auto">
          <a:xfrm>
            <a:off x="279400" y="800100"/>
            <a:ext cx="8509000" cy="18780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amūni</a:t>
            </a:r>
            <a:r>
              <a:rPr lang="vi-VN" sz="2600" dirty="0">
                <a:solidFill>
                  <a:schemeClr val="accent2">
                    <a:lumMod val="25000"/>
                  </a:schemeClr>
                </a:solidFill>
                <a:latin typeface="Balaram" pitchFamily="2" charset="0"/>
              </a:rPr>
              <a:t> pañca sthānāni</a:t>
            </a:r>
          </a:p>
          <a:p>
            <a:r>
              <a:rPr lang="vi-VN" sz="2600" dirty="0">
                <a:solidFill>
                  <a:schemeClr val="accent2">
                    <a:lumMod val="25000"/>
                  </a:schemeClr>
                </a:solidFill>
                <a:latin typeface="Balaram" pitchFamily="2" charset="0"/>
              </a:rPr>
              <a:t>hy adharma-prabhavaḥ kaliḥ</a:t>
            </a:r>
          </a:p>
          <a:p>
            <a:r>
              <a:rPr lang="vi-VN" sz="2600" dirty="0">
                <a:solidFill>
                  <a:schemeClr val="accent2">
                    <a:lumMod val="25000"/>
                  </a:schemeClr>
                </a:solidFill>
                <a:latin typeface="Balaram" pitchFamily="2" charset="0"/>
              </a:rPr>
              <a:t>auttareyeṇa dattāni</a:t>
            </a:r>
          </a:p>
          <a:p>
            <a:r>
              <a:rPr lang="vi-VN" sz="2600" dirty="0">
                <a:solidFill>
                  <a:schemeClr val="accent2">
                    <a:lumMod val="25000"/>
                  </a:schemeClr>
                </a:solidFill>
                <a:latin typeface="Balaram" pitchFamily="2" charset="0"/>
              </a:rPr>
              <a:t>nyavasat tan-nideśa-kṛt</a:t>
            </a:r>
          </a:p>
        </p:txBody>
      </p:sp>
    </p:spTree>
    <p:extLst>
      <p:ext uri="{BB962C8B-B14F-4D97-AF65-F5344CB8AC3E}">
        <p14:creationId xmlns:p14="http://schemas.microsoft.com/office/powerpoint/2010/main" val="368683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1.17.41</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787400"/>
            <a:ext cx="8509000" cy="18780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athaitāni</a:t>
            </a:r>
            <a:r>
              <a:rPr lang="vi-VN" sz="2600" dirty="0">
                <a:solidFill>
                  <a:schemeClr val="accent2">
                    <a:lumMod val="25000"/>
                  </a:schemeClr>
                </a:solidFill>
                <a:latin typeface="Balaram" pitchFamily="2" charset="0"/>
              </a:rPr>
              <a:t> na seveta</a:t>
            </a:r>
          </a:p>
          <a:p>
            <a:r>
              <a:rPr lang="vi-VN" sz="2600" dirty="0">
                <a:solidFill>
                  <a:schemeClr val="accent2">
                    <a:lumMod val="25000"/>
                  </a:schemeClr>
                </a:solidFill>
                <a:latin typeface="Balaram" pitchFamily="2" charset="0"/>
              </a:rPr>
              <a:t>bubhūṣuḥ puruṣaḥ kvacit</a:t>
            </a:r>
          </a:p>
          <a:p>
            <a:r>
              <a:rPr lang="vi-VN" sz="2600" dirty="0">
                <a:solidFill>
                  <a:schemeClr val="accent2">
                    <a:lumMod val="25000"/>
                  </a:schemeClr>
                </a:solidFill>
                <a:latin typeface="Balaram" pitchFamily="2" charset="0"/>
              </a:rPr>
              <a:t>viśeṣato dharma-śīlo</a:t>
            </a:r>
          </a:p>
          <a:p>
            <a:r>
              <a:rPr lang="vi-VN" sz="2600" dirty="0">
                <a:solidFill>
                  <a:schemeClr val="accent2">
                    <a:lumMod val="25000"/>
                  </a:schemeClr>
                </a:solidFill>
                <a:latin typeface="Balaram" pitchFamily="2" charset="0"/>
              </a:rPr>
              <a:t>rājā loka-patir guruḥ</a:t>
            </a:r>
          </a:p>
        </p:txBody>
      </p:sp>
      <p:sp>
        <p:nvSpPr>
          <p:cNvPr id="4" name="Rectangle 3"/>
          <p:cNvSpPr/>
          <p:nvPr/>
        </p:nvSpPr>
        <p:spPr>
          <a:xfrm>
            <a:off x="520700" y="4519809"/>
            <a:ext cx="5765800" cy="1785104"/>
          </a:xfrm>
          <a:prstGeom prst="rect">
            <a:avLst/>
          </a:prstGeom>
        </p:spPr>
        <p:txBody>
          <a:bodyPr wrap="square">
            <a:spAutoFit/>
          </a:bodyPr>
          <a:lstStyle/>
          <a:p>
            <a:pPr>
              <a:defRPr/>
            </a:pPr>
            <a:r>
              <a:rPr lang="en-US" sz="2200" dirty="0" smtClean="0">
                <a:solidFill>
                  <a:schemeClr val="accent1">
                    <a:lumMod val="50000"/>
                  </a:schemeClr>
                </a:solidFill>
                <a:latin typeface="Balaram" pitchFamily="2" charset="0"/>
              </a:rPr>
              <a:t>Therefore</a:t>
            </a:r>
            <a:r>
              <a:rPr lang="en-US" sz="2200" dirty="0">
                <a:solidFill>
                  <a:schemeClr val="accent1">
                    <a:lumMod val="50000"/>
                  </a:schemeClr>
                </a:solidFill>
                <a:latin typeface="Balaram" pitchFamily="2" charset="0"/>
              </a:rPr>
              <a:t>, whoever desires progressive well-being, especially kings, religionists, public leaders, </a:t>
            </a:r>
            <a:r>
              <a:rPr lang="en-US" sz="2200" dirty="0" err="1">
                <a:solidFill>
                  <a:schemeClr val="accent1">
                    <a:lumMod val="50000"/>
                  </a:schemeClr>
                </a:solidFill>
                <a:latin typeface="Balaram" pitchFamily="2" charset="0"/>
              </a:rPr>
              <a:t>brāhmaṇas</a:t>
            </a:r>
            <a:r>
              <a:rPr lang="en-US" sz="2200" dirty="0">
                <a:solidFill>
                  <a:schemeClr val="accent1">
                    <a:lumMod val="50000"/>
                  </a:schemeClr>
                </a:solidFill>
                <a:latin typeface="Balaram" pitchFamily="2" charset="0"/>
              </a:rPr>
              <a:t> and </a:t>
            </a:r>
            <a:r>
              <a:rPr lang="en-US" sz="2200" dirty="0" err="1">
                <a:solidFill>
                  <a:schemeClr val="accent1">
                    <a:lumMod val="50000"/>
                  </a:schemeClr>
                </a:solidFill>
                <a:latin typeface="Balaram" pitchFamily="2" charset="0"/>
              </a:rPr>
              <a:t>sannyāsīs</a:t>
            </a:r>
            <a:r>
              <a:rPr lang="en-US" sz="2200" dirty="0">
                <a:solidFill>
                  <a:schemeClr val="accent1">
                    <a:lumMod val="50000"/>
                  </a:schemeClr>
                </a:solidFill>
                <a:latin typeface="Balaram" pitchFamily="2" charset="0"/>
              </a:rPr>
              <a:t>, should never come in contact with the four above-mentioned irreligious principles.</a:t>
            </a:r>
          </a:p>
        </p:txBody>
      </p:sp>
      <p:pic>
        <p:nvPicPr>
          <p:cNvPr id="1026" name="Picture 2" descr="http://a0.twimg.com/profile_images/1725735505/l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4418209"/>
            <a:ext cx="2568575" cy="223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9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823632" y="4019161"/>
            <a:ext cx="7980070" cy="1200329"/>
          </a:xfrm>
          <a:prstGeom prst="rect">
            <a:avLst/>
          </a:prstGeom>
          <a:noFill/>
        </p:spPr>
        <p:txBody>
          <a:bodyPr wrap="none">
            <a:spAutoFit/>
          </a:bodyPr>
          <a:lstStyle/>
          <a:p>
            <a:pPr>
              <a:defRPr/>
            </a:pPr>
            <a:r>
              <a:rPr lang="en-US" i="1" dirty="0" smtClean="0">
                <a:solidFill>
                  <a:schemeClr val="accent1">
                    <a:lumMod val="50000"/>
                  </a:schemeClr>
                </a:solidFill>
              </a:rPr>
              <a:t>“</a:t>
            </a:r>
            <a:r>
              <a:rPr lang="en-US" i="1" dirty="0">
                <a:solidFill>
                  <a:schemeClr val="accent1">
                    <a:lumMod val="50000"/>
                  </a:schemeClr>
                </a:solidFill>
              </a:rPr>
              <a:t>The four leaders of the human society, namely the </a:t>
            </a:r>
          </a:p>
          <a:p>
            <a:pPr>
              <a:defRPr/>
            </a:pPr>
            <a:r>
              <a:rPr lang="en-US" i="1" dirty="0" err="1">
                <a:solidFill>
                  <a:schemeClr val="accent1">
                    <a:lumMod val="50000"/>
                  </a:schemeClr>
                </a:solidFill>
              </a:rPr>
              <a:t>sannyāsīs</a:t>
            </a:r>
            <a:r>
              <a:rPr lang="en-US" i="1" dirty="0">
                <a:solidFill>
                  <a:schemeClr val="accent1">
                    <a:lumMod val="50000"/>
                  </a:schemeClr>
                </a:solidFill>
              </a:rPr>
              <a:t>, the brāhmaṇa, the king and the public leader, </a:t>
            </a:r>
          </a:p>
          <a:p>
            <a:pPr>
              <a:defRPr/>
            </a:pPr>
            <a:r>
              <a:rPr lang="en-US" i="1" dirty="0">
                <a:solidFill>
                  <a:schemeClr val="accent1">
                    <a:lumMod val="50000"/>
                  </a:schemeClr>
                </a:solidFill>
              </a:rPr>
              <a:t>must be tested crucially by their character and qualification</a:t>
            </a:r>
            <a:r>
              <a:rPr lang="en-US" i="1" dirty="0" smtClean="0">
                <a:solidFill>
                  <a:schemeClr val="accent1">
                    <a:lumMod val="50000"/>
                  </a:schemeClr>
                </a:solidFill>
              </a:rPr>
              <a:t>.”</a:t>
            </a:r>
            <a:endParaRPr lang="en-US" i="1" dirty="0">
              <a:solidFill>
                <a:schemeClr val="accent1">
                  <a:lumMod val="50000"/>
                </a:schemeClr>
              </a:solidFill>
            </a:endParaRPr>
          </a:p>
        </p:txBody>
      </p:sp>
      <p:sp>
        <p:nvSpPr>
          <p:cNvPr id="4" name="Rectangle 3"/>
          <p:cNvSpPr/>
          <p:nvPr/>
        </p:nvSpPr>
        <p:spPr>
          <a:xfrm>
            <a:off x="342900" y="292437"/>
            <a:ext cx="7886700" cy="3046988"/>
          </a:xfrm>
          <a:prstGeom prst="rect">
            <a:avLst/>
          </a:prstGeom>
        </p:spPr>
        <p:txBody>
          <a:bodyPr wrap="square">
            <a:spAutoFit/>
          </a:bodyPr>
          <a:lstStyle/>
          <a:p>
            <a:pPr marL="342900" indent="-342900" algn="l">
              <a:buFont typeface="Wingdings" pitchFamily="2" charset="2"/>
              <a:buChar char="§"/>
            </a:pPr>
            <a:r>
              <a:rPr lang="en-US" dirty="0" smtClean="0">
                <a:latin typeface="Balaram" pitchFamily="2" charset="0"/>
              </a:rPr>
              <a:t>Principles </a:t>
            </a:r>
            <a:r>
              <a:rPr lang="en-US" dirty="0">
                <a:latin typeface="Balaram" pitchFamily="2" charset="0"/>
              </a:rPr>
              <a:t>of </a:t>
            </a:r>
            <a:r>
              <a:rPr lang="en-US" dirty="0" err="1" smtClean="0">
                <a:latin typeface="Balaram" pitchFamily="2" charset="0"/>
              </a:rPr>
              <a:t>irreligiosity</a:t>
            </a:r>
            <a:r>
              <a:rPr lang="en-US" dirty="0" smtClean="0">
                <a:latin typeface="Balaram" pitchFamily="2" charset="0"/>
              </a:rPr>
              <a:t> -  </a:t>
            </a:r>
            <a:endParaRPr lang="en-US" dirty="0">
              <a:latin typeface="Balaram" pitchFamily="2" charset="0"/>
            </a:endParaRPr>
          </a:p>
          <a:p>
            <a:pPr marL="800100" lvl="1" indent="-342900" algn="l">
              <a:buFont typeface="Arial" pitchFamily="34" charset="0"/>
              <a:buChar char="•"/>
            </a:pPr>
            <a:r>
              <a:rPr lang="en-US" dirty="0" smtClean="0">
                <a:solidFill>
                  <a:srgbClr val="C00000"/>
                </a:solidFill>
                <a:latin typeface="Balaram" pitchFamily="2" charset="0"/>
              </a:rPr>
              <a:t>brāhmaṇa</a:t>
            </a:r>
            <a:r>
              <a:rPr lang="en-US" dirty="0" smtClean="0">
                <a:latin typeface="Balaram" pitchFamily="2" charset="0"/>
              </a:rPr>
              <a:t> -- not truthful -- all claims </a:t>
            </a:r>
            <a:r>
              <a:rPr lang="en-US" dirty="0">
                <a:latin typeface="Balaram" pitchFamily="2" charset="0"/>
              </a:rPr>
              <a:t>as abrāhmaṇa at once become null and void	</a:t>
            </a:r>
            <a:endParaRPr lang="en-US" dirty="0" smtClean="0">
              <a:latin typeface="Balaram" pitchFamily="2" charset="0"/>
            </a:endParaRPr>
          </a:p>
          <a:p>
            <a:pPr marL="800100" lvl="1" indent="-342900" algn="l">
              <a:buFont typeface="Arial" pitchFamily="34" charset="0"/>
              <a:buChar char="•"/>
            </a:pPr>
            <a:r>
              <a:rPr lang="en-US" dirty="0">
                <a:solidFill>
                  <a:srgbClr val="C00000"/>
                </a:solidFill>
                <a:latin typeface="Balaram" pitchFamily="2" charset="0"/>
              </a:rPr>
              <a:t>sannyāsī</a:t>
            </a:r>
            <a:r>
              <a:rPr lang="en-US" dirty="0">
                <a:latin typeface="Balaram" pitchFamily="2" charset="0"/>
              </a:rPr>
              <a:t> -- illicitly connected with women -- all his claims as a sannyāsī at once become </a:t>
            </a:r>
            <a:r>
              <a:rPr lang="en-US" dirty="0" smtClean="0">
                <a:latin typeface="Balaram" pitchFamily="2" charset="0"/>
              </a:rPr>
              <a:t>false</a:t>
            </a:r>
          </a:p>
          <a:p>
            <a:pPr marL="800100" lvl="1" indent="-342900" algn="l">
              <a:buFont typeface="Arial" pitchFamily="34" charset="0"/>
              <a:buChar char="•"/>
            </a:pPr>
            <a:r>
              <a:rPr lang="en-US" dirty="0">
                <a:solidFill>
                  <a:srgbClr val="C00000"/>
                </a:solidFill>
                <a:latin typeface="Balaram" pitchFamily="2" charset="0"/>
              </a:rPr>
              <a:t>king and the public leader </a:t>
            </a:r>
            <a:r>
              <a:rPr lang="en-US" dirty="0">
                <a:latin typeface="Balaram" pitchFamily="2" charset="0"/>
              </a:rPr>
              <a:t>-- proud or habituated to drinking and smoking -- disqualified to discharge public welfare activities</a:t>
            </a:r>
          </a:p>
        </p:txBody>
      </p:sp>
    </p:spTree>
    <p:extLst>
      <p:ext uri="{BB962C8B-B14F-4D97-AF65-F5344CB8AC3E}">
        <p14:creationId xmlns:p14="http://schemas.microsoft.com/office/powerpoint/2010/main" val="13074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1.17.42</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584200"/>
            <a:ext cx="8509000" cy="18780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vṛṣasya</a:t>
            </a:r>
            <a:r>
              <a:rPr lang="vi-VN" sz="2600" dirty="0">
                <a:solidFill>
                  <a:schemeClr val="accent2">
                    <a:lumMod val="25000"/>
                  </a:schemeClr>
                </a:solidFill>
                <a:latin typeface="Balaram" pitchFamily="2" charset="0"/>
              </a:rPr>
              <a:t> naṣṭāḿs trīn pādān</a:t>
            </a:r>
          </a:p>
          <a:p>
            <a:r>
              <a:rPr lang="vi-VN" sz="2600" dirty="0">
                <a:solidFill>
                  <a:schemeClr val="accent2">
                    <a:lumMod val="25000"/>
                  </a:schemeClr>
                </a:solidFill>
                <a:latin typeface="Balaram" pitchFamily="2" charset="0"/>
              </a:rPr>
              <a:t>tapaḥ śaucaḿ dayām iti</a:t>
            </a:r>
          </a:p>
          <a:p>
            <a:r>
              <a:rPr lang="vi-VN" sz="2600" dirty="0">
                <a:solidFill>
                  <a:schemeClr val="accent2">
                    <a:lumMod val="25000"/>
                  </a:schemeClr>
                </a:solidFill>
                <a:latin typeface="Balaram" pitchFamily="2" charset="0"/>
              </a:rPr>
              <a:t>pratisandadha āśvāsya</a:t>
            </a:r>
          </a:p>
          <a:p>
            <a:r>
              <a:rPr lang="vi-VN" sz="2600" dirty="0">
                <a:solidFill>
                  <a:schemeClr val="accent2">
                    <a:lumMod val="25000"/>
                  </a:schemeClr>
                </a:solidFill>
                <a:latin typeface="Balaram" pitchFamily="2" charset="0"/>
              </a:rPr>
              <a:t>mahīḿ ca samavardhayat</a:t>
            </a:r>
          </a:p>
        </p:txBody>
      </p:sp>
      <p:sp>
        <p:nvSpPr>
          <p:cNvPr id="4" name="Rectangle 3"/>
          <p:cNvSpPr/>
          <p:nvPr/>
        </p:nvSpPr>
        <p:spPr>
          <a:xfrm>
            <a:off x="463550" y="2948027"/>
            <a:ext cx="8140700" cy="1107996"/>
          </a:xfrm>
          <a:prstGeom prst="rect">
            <a:avLst/>
          </a:prstGeom>
        </p:spPr>
        <p:txBody>
          <a:bodyPr>
            <a:spAutoFit/>
          </a:bodyPr>
          <a:lstStyle/>
          <a:p>
            <a:pPr>
              <a:defRPr/>
            </a:pPr>
            <a:r>
              <a:rPr lang="en-US" sz="2200" dirty="0" smtClean="0">
                <a:solidFill>
                  <a:schemeClr val="accent1">
                    <a:lumMod val="50000"/>
                  </a:schemeClr>
                </a:solidFill>
                <a:latin typeface="Balaram" pitchFamily="2" charset="0"/>
              </a:rPr>
              <a:t>Thereafter </a:t>
            </a:r>
            <a:r>
              <a:rPr lang="en-US" sz="2200" dirty="0">
                <a:solidFill>
                  <a:schemeClr val="accent1">
                    <a:lumMod val="50000"/>
                  </a:schemeClr>
                </a:solidFill>
                <a:latin typeface="Balaram" pitchFamily="2" charset="0"/>
              </a:rPr>
              <a:t>the King reestablished the lost legs of the personality of religion [the bull], and by encouraging activities he sufficiently improved the condition of the earth.</a:t>
            </a:r>
          </a:p>
        </p:txBody>
      </p:sp>
      <p:pic>
        <p:nvPicPr>
          <p:cNvPr id="2050" name="Picture 2" descr="http://4.bp.blogspot.com/-90ZhlGjobys/TiWoj8Rvw-I/AAAAAAAAAgU/ryXoXStD9FQ/s1600/dhar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14" y="4354513"/>
            <a:ext cx="3130438" cy="222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W8ijA9db42A/TigF6ByMMeI/AAAAAAAAAgc/lFlupfuQ4ws/s1600/guruk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 y="4354513"/>
            <a:ext cx="3333750" cy="222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10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1069180" y="3975100"/>
            <a:ext cx="7488973" cy="2308324"/>
          </a:xfrm>
          <a:prstGeom prst="rect">
            <a:avLst/>
          </a:prstGeom>
          <a:noFill/>
        </p:spPr>
        <p:txBody>
          <a:bodyPr wrap="none">
            <a:spAutoFit/>
          </a:bodyPr>
          <a:lstStyle/>
          <a:p>
            <a:pPr>
              <a:defRPr/>
            </a:pPr>
            <a:r>
              <a:rPr lang="en-US" i="1" dirty="0" smtClean="0">
                <a:solidFill>
                  <a:schemeClr val="accent1">
                    <a:lumMod val="50000"/>
                  </a:schemeClr>
                </a:solidFill>
              </a:rPr>
              <a:t>“People </a:t>
            </a:r>
            <a:r>
              <a:rPr lang="en-US" i="1" dirty="0">
                <a:solidFill>
                  <a:schemeClr val="accent1">
                    <a:lumMod val="50000"/>
                  </a:schemeClr>
                </a:solidFill>
              </a:rPr>
              <a:t>of the world are generally in darkness regarding </a:t>
            </a:r>
          </a:p>
          <a:p>
            <a:pPr>
              <a:defRPr/>
            </a:pPr>
            <a:r>
              <a:rPr lang="en-US" i="1" dirty="0">
                <a:solidFill>
                  <a:schemeClr val="accent1">
                    <a:lumMod val="50000"/>
                  </a:schemeClr>
                </a:solidFill>
              </a:rPr>
              <a:t>spiritual knowledge, especially in regard to the devotional </a:t>
            </a:r>
          </a:p>
          <a:p>
            <a:pPr>
              <a:defRPr/>
            </a:pPr>
            <a:r>
              <a:rPr lang="en-US" i="1" dirty="0">
                <a:solidFill>
                  <a:schemeClr val="accent1">
                    <a:lumMod val="50000"/>
                  </a:schemeClr>
                </a:solidFill>
              </a:rPr>
              <a:t>service of the Lord, and therefore to propagate the </a:t>
            </a:r>
          </a:p>
          <a:p>
            <a:pPr>
              <a:defRPr/>
            </a:pPr>
            <a:r>
              <a:rPr lang="en-US" i="1" dirty="0">
                <a:solidFill>
                  <a:schemeClr val="accent1">
                    <a:lumMod val="50000"/>
                  </a:schemeClr>
                </a:solidFill>
              </a:rPr>
              <a:t>systematic transcendental knowledge of devotional </a:t>
            </a:r>
          </a:p>
          <a:p>
            <a:pPr>
              <a:defRPr/>
            </a:pPr>
            <a:r>
              <a:rPr lang="en-US" i="1" dirty="0">
                <a:solidFill>
                  <a:schemeClr val="accent1">
                    <a:lumMod val="50000"/>
                  </a:schemeClr>
                </a:solidFill>
              </a:rPr>
              <a:t>service is the greatest mercy that one can show </a:t>
            </a:r>
          </a:p>
          <a:p>
            <a:pPr>
              <a:defRPr/>
            </a:pPr>
            <a:r>
              <a:rPr lang="en-US" i="1" dirty="0">
                <a:solidFill>
                  <a:schemeClr val="accent1">
                    <a:lumMod val="50000"/>
                  </a:schemeClr>
                </a:solidFill>
              </a:rPr>
              <a:t>in this </a:t>
            </a:r>
            <a:r>
              <a:rPr lang="en-US" i="1" dirty="0" smtClean="0">
                <a:solidFill>
                  <a:schemeClr val="accent1">
                    <a:lumMod val="50000"/>
                  </a:schemeClr>
                </a:solidFill>
              </a:rPr>
              <a:t>world.”</a:t>
            </a:r>
            <a:endParaRPr lang="en-US" i="1" dirty="0">
              <a:solidFill>
                <a:schemeClr val="accent1">
                  <a:lumMod val="50000"/>
                </a:schemeClr>
              </a:solidFill>
            </a:endParaRPr>
          </a:p>
        </p:txBody>
      </p:sp>
      <p:sp>
        <p:nvSpPr>
          <p:cNvPr id="4" name="Rectangle 3"/>
          <p:cNvSpPr/>
          <p:nvPr/>
        </p:nvSpPr>
        <p:spPr>
          <a:xfrm>
            <a:off x="431800" y="381337"/>
            <a:ext cx="7886700" cy="2677656"/>
          </a:xfrm>
          <a:prstGeom prst="rect">
            <a:avLst/>
          </a:prstGeom>
        </p:spPr>
        <p:txBody>
          <a:bodyPr wrap="square">
            <a:spAutoFit/>
          </a:bodyPr>
          <a:lstStyle/>
          <a:p>
            <a:pPr marL="342900" indent="-342900" algn="l">
              <a:buFont typeface="Wingdings" pitchFamily="2" charset="2"/>
              <a:buChar char="§"/>
            </a:pPr>
            <a:r>
              <a:rPr lang="en-US" dirty="0">
                <a:latin typeface="Balaram" pitchFamily="2" charset="0"/>
              </a:rPr>
              <a:t>Using one's accumulated wealth</a:t>
            </a:r>
          </a:p>
          <a:p>
            <a:pPr marL="800100" lvl="1" indent="-342900" algn="l">
              <a:buFont typeface="Arial" pitchFamily="34" charset="0"/>
              <a:buChar char="•"/>
            </a:pPr>
            <a:r>
              <a:rPr lang="en-US" dirty="0">
                <a:solidFill>
                  <a:srgbClr val="C00000"/>
                </a:solidFill>
                <a:latin typeface="Balaram" pitchFamily="2" charset="0"/>
              </a:rPr>
              <a:t>fifty percent for the service of the Lord</a:t>
            </a:r>
          </a:p>
          <a:p>
            <a:pPr marL="800100" lvl="1" indent="-342900" algn="l">
              <a:buFont typeface="Arial" pitchFamily="34" charset="0"/>
              <a:buChar char="•"/>
            </a:pPr>
            <a:r>
              <a:rPr lang="en-US" dirty="0">
                <a:solidFill>
                  <a:srgbClr val="C00000"/>
                </a:solidFill>
                <a:latin typeface="Balaram" pitchFamily="2" charset="0"/>
              </a:rPr>
              <a:t>twenty-five percent for the family members</a:t>
            </a:r>
          </a:p>
          <a:p>
            <a:pPr marL="800100" lvl="1" indent="-342900" algn="l">
              <a:buFont typeface="Arial" pitchFamily="34" charset="0"/>
              <a:buChar char="•"/>
            </a:pPr>
            <a:r>
              <a:rPr lang="en-US" dirty="0">
                <a:solidFill>
                  <a:srgbClr val="C00000"/>
                </a:solidFill>
                <a:latin typeface="Balaram" pitchFamily="2" charset="0"/>
              </a:rPr>
              <a:t>twenty-five percent for personal necessities</a:t>
            </a:r>
          </a:p>
          <a:p>
            <a:pPr marL="342900" indent="-342900" algn="l">
              <a:buFont typeface="Wingdings" pitchFamily="2" charset="2"/>
              <a:buChar char="§"/>
            </a:pPr>
            <a:endParaRPr lang="en-US" dirty="0" smtClean="0">
              <a:latin typeface="Balaram" pitchFamily="2" charset="0"/>
            </a:endParaRPr>
          </a:p>
          <a:p>
            <a:pPr marL="342900" indent="-342900" algn="l">
              <a:buFont typeface="Wingdings" pitchFamily="2" charset="2"/>
              <a:buChar char="§"/>
            </a:pPr>
            <a:r>
              <a:rPr lang="en-US" dirty="0" smtClean="0">
                <a:latin typeface="Balaram" pitchFamily="2" charset="0"/>
              </a:rPr>
              <a:t>Maximum </a:t>
            </a:r>
            <a:r>
              <a:rPr lang="en-US" dirty="0">
                <a:latin typeface="Balaram" pitchFamily="2" charset="0"/>
              </a:rPr>
              <a:t>display of human mercy </a:t>
            </a:r>
          </a:p>
          <a:p>
            <a:pPr algn="l"/>
            <a:endParaRPr lang="en-US" dirty="0"/>
          </a:p>
        </p:txBody>
      </p:sp>
    </p:spTree>
    <p:extLst>
      <p:ext uri="{BB962C8B-B14F-4D97-AF65-F5344CB8AC3E}">
        <p14:creationId xmlns:p14="http://schemas.microsoft.com/office/powerpoint/2010/main" val="13410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016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1.17.43-44</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2146300"/>
            <a:ext cx="8509000" cy="18780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sa</a:t>
            </a:r>
            <a:r>
              <a:rPr lang="vi-VN" sz="2600" dirty="0">
                <a:solidFill>
                  <a:schemeClr val="accent2">
                    <a:lumMod val="25000"/>
                  </a:schemeClr>
                </a:solidFill>
                <a:latin typeface="Balaram" pitchFamily="2" charset="0"/>
              </a:rPr>
              <a:t> eṣa etarhy adhyāsta</a:t>
            </a:r>
          </a:p>
          <a:p>
            <a:r>
              <a:rPr lang="vi-VN" sz="2600" dirty="0">
                <a:solidFill>
                  <a:schemeClr val="accent2">
                    <a:lumMod val="25000"/>
                  </a:schemeClr>
                </a:solidFill>
                <a:latin typeface="Balaram" pitchFamily="2" charset="0"/>
              </a:rPr>
              <a:t>āsanaḿ pārthivocitam</a:t>
            </a:r>
          </a:p>
          <a:p>
            <a:r>
              <a:rPr lang="vi-VN" sz="2600" dirty="0">
                <a:solidFill>
                  <a:schemeClr val="accent2">
                    <a:lumMod val="25000"/>
                  </a:schemeClr>
                </a:solidFill>
                <a:latin typeface="Balaram" pitchFamily="2" charset="0"/>
              </a:rPr>
              <a:t>pitāmahenopanyastaḿ</a:t>
            </a:r>
          </a:p>
          <a:p>
            <a:r>
              <a:rPr lang="vi-VN" sz="2600" dirty="0">
                <a:solidFill>
                  <a:schemeClr val="accent2">
                    <a:lumMod val="25000"/>
                  </a:schemeClr>
                </a:solidFill>
                <a:latin typeface="Balaram" pitchFamily="2" charset="0"/>
              </a:rPr>
              <a:t>rājñāraṇyaḿ vivikṣatā</a:t>
            </a:r>
          </a:p>
          <a:p>
            <a:r>
              <a:rPr lang="vi-VN" sz="2600" dirty="0">
                <a:solidFill>
                  <a:schemeClr val="accent2">
                    <a:lumMod val="25000"/>
                  </a:schemeClr>
                </a:solidFill>
                <a:latin typeface="Balaram" pitchFamily="2" charset="0"/>
              </a:rPr>
              <a:t>āste 'dhunā sa rājarṣiḥ</a:t>
            </a:r>
          </a:p>
          <a:p>
            <a:r>
              <a:rPr lang="vi-VN" sz="2600" dirty="0">
                <a:solidFill>
                  <a:schemeClr val="accent2">
                    <a:lumMod val="25000"/>
                  </a:schemeClr>
                </a:solidFill>
                <a:latin typeface="Balaram" pitchFamily="2" charset="0"/>
              </a:rPr>
              <a:t>kauravendra-śriyollasan</a:t>
            </a:r>
          </a:p>
          <a:p>
            <a:r>
              <a:rPr lang="vi-VN" sz="2600" dirty="0">
                <a:solidFill>
                  <a:schemeClr val="accent2">
                    <a:lumMod val="25000"/>
                  </a:schemeClr>
                </a:solidFill>
                <a:latin typeface="Balaram" pitchFamily="2" charset="0"/>
              </a:rPr>
              <a:t>gajāhvaye mahā-bhāgaś</a:t>
            </a:r>
          </a:p>
          <a:p>
            <a:r>
              <a:rPr lang="vi-VN" sz="2600" dirty="0">
                <a:solidFill>
                  <a:schemeClr val="accent2">
                    <a:lumMod val="25000"/>
                  </a:schemeClr>
                </a:solidFill>
                <a:latin typeface="Balaram" pitchFamily="2" charset="0"/>
              </a:rPr>
              <a:t>cakravartī bṛhac-chravāḥ</a:t>
            </a:r>
          </a:p>
        </p:txBody>
      </p:sp>
      <p:sp>
        <p:nvSpPr>
          <p:cNvPr id="4" name="Rectangle 3"/>
          <p:cNvSpPr/>
          <p:nvPr/>
        </p:nvSpPr>
        <p:spPr>
          <a:xfrm>
            <a:off x="520700" y="4341813"/>
            <a:ext cx="8140700" cy="1785104"/>
          </a:xfrm>
          <a:prstGeom prst="rect">
            <a:avLst/>
          </a:prstGeom>
        </p:spPr>
        <p:txBody>
          <a:bodyPr>
            <a:spAutoFit/>
          </a:bodyPr>
          <a:lstStyle/>
          <a:p>
            <a:pPr>
              <a:defRPr/>
            </a:pPr>
            <a:r>
              <a:rPr lang="en-US" sz="2200" dirty="0" smtClean="0">
                <a:solidFill>
                  <a:schemeClr val="accent1">
                    <a:lumMod val="50000"/>
                  </a:schemeClr>
                </a:solidFill>
                <a:latin typeface="Balaram" pitchFamily="2" charset="0"/>
              </a:rPr>
              <a:t>The </a:t>
            </a:r>
            <a:r>
              <a:rPr lang="en-US" sz="2200" dirty="0">
                <a:solidFill>
                  <a:schemeClr val="accent1">
                    <a:lumMod val="50000"/>
                  </a:schemeClr>
                </a:solidFill>
                <a:latin typeface="Balaram" pitchFamily="2" charset="0"/>
              </a:rPr>
              <a:t>most fortunate Emperor Mahārāja Parīkṣit, who was entrusted with the kingdom of Hastināpura by Mahārāja Yudhiṣṭhira when he desired to retire to the forest, is now ruling the world with great success due to his being glorified by the deeds of the kings of the Kuru dynasty</a:t>
            </a:r>
          </a:p>
        </p:txBody>
      </p:sp>
    </p:spTree>
    <p:extLst>
      <p:ext uri="{BB962C8B-B14F-4D97-AF65-F5344CB8AC3E}">
        <p14:creationId xmlns:p14="http://schemas.microsoft.com/office/powerpoint/2010/main" val="232851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943057" y="2959100"/>
            <a:ext cx="7741222" cy="3046988"/>
          </a:xfrm>
          <a:prstGeom prst="rect">
            <a:avLst/>
          </a:prstGeom>
          <a:noFill/>
        </p:spPr>
        <p:txBody>
          <a:bodyPr wrap="none">
            <a:spAutoFit/>
          </a:bodyPr>
          <a:lstStyle/>
          <a:p>
            <a:pPr>
              <a:defRPr/>
            </a:pPr>
            <a:r>
              <a:rPr lang="en-US" i="1" dirty="0">
                <a:solidFill>
                  <a:schemeClr val="accent1">
                    <a:lumMod val="50000"/>
                  </a:schemeClr>
                </a:solidFill>
              </a:rPr>
              <a:t>“Modern administrators want to banish corruption from </a:t>
            </a:r>
          </a:p>
          <a:p>
            <a:pPr>
              <a:defRPr/>
            </a:pPr>
            <a:r>
              <a:rPr lang="en-US" i="1" dirty="0">
                <a:solidFill>
                  <a:schemeClr val="accent1">
                    <a:lumMod val="50000"/>
                  </a:schemeClr>
                </a:solidFill>
              </a:rPr>
              <a:t>the state, but fools as they are, they do not know how to </a:t>
            </a:r>
          </a:p>
          <a:p>
            <a:pPr>
              <a:defRPr/>
            </a:pPr>
            <a:r>
              <a:rPr lang="en-US" i="1" dirty="0">
                <a:solidFill>
                  <a:schemeClr val="accent1">
                    <a:lumMod val="50000"/>
                  </a:schemeClr>
                </a:solidFill>
              </a:rPr>
              <a:t>do it. They want to issue licenses for gambling houses, </a:t>
            </a:r>
          </a:p>
          <a:p>
            <a:pPr>
              <a:defRPr/>
            </a:pPr>
            <a:r>
              <a:rPr lang="en-US" i="1" dirty="0">
                <a:solidFill>
                  <a:schemeClr val="accent1">
                    <a:lumMod val="50000"/>
                  </a:schemeClr>
                </a:solidFill>
              </a:rPr>
              <a:t>wine and other intoxicating drug houses, brothels, </a:t>
            </a:r>
          </a:p>
          <a:p>
            <a:pPr>
              <a:defRPr/>
            </a:pPr>
            <a:r>
              <a:rPr lang="en-US" i="1" dirty="0">
                <a:solidFill>
                  <a:schemeClr val="accent1">
                    <a:lumMod val="50000"/>
                  </a:schemeClr>
                </a:solidFill>
              </a:rPr>
              <a:t>hotel prostitution and cinema houses, and falsity in every </a:t>
            </a:r>
          </a:p>
          <a:p>
            <a:pPr>
              <a:defRPr/>
            </a:pPr>
            <a:r>
              <a:rPr lang="en-US" i="1" dirty="0">
                <a:solidFill>
                  <a:schemeClr val="accent1">
                    <a:lumMod val="50000"/>
                  </a:schemeClr>
                </a:solidFill>
              </a:rPr>
              <a:t>dealing, even in their own, and they want at the same time to </a:t>
            </a:r>
          </a:p>
          <a:p>
            <a:pPr>
              <a:defRPr/>
            </a:pPr>
            <a:r>
              <a:rPr lang="en-US" i="1" dirty="0">
                <a:solidFill>
                  <a:schemeClr val="accent1">
                    <a:lumMod val="50000"/>
                  </a:schemeClr>
                </a:solidFill>
              </a:rPr>
              <a:t>drive out corruption from the state. They want the </a:t>
            </a:r>
          </a:p>
          <a:p>
            <a:pPr>
              <a:defRPr/>
            </a:pPr>
            <a:r>
              <a:rPr lang="en-US" i="1" dirty="0">
                <a:solidFill>
                  <a:schemeClr val="accent1">
                    <a:lumMod val="50000"/>
                  </a:schemeClr>
                </a:solidFill>
              </a:rPr>
              <a:t>kingdom of God without God consciousness</a:t>
            </a:r>
            <a:r>
              <a:rPr lang="en-US" i="1" dirty="0" smtClean="0">
                <a:solidFill>
                  <a:schemeClr val="accent1">
                    <a:lumMod val="50000"/>
                  </a:schemeClr>
                </a:solidFill>
              </a:rPr>
              <a:t>.”</a:t>
            </a:r>
            <a:endParaRPr lang="en-US" i="1" dirty="0">
              <a:solidFill>
                <a:schemeClr val="accent1">
                  <a:lumMod val="50000"/>
                </a:schemeClr>
              </a:solidFill>
            </a:endParaRPr>
          </a:p>
        </p:txBody>
      </p:sp>
      <p:sp>
        <p:nvSpPr>
          <p:cNvPr id="4" name="Rectangle 3"/>
          <p:cNvSpPr/>
          <p:nvPr/>
        </p:nvSpPr>
        <p:spPr>
          <a:xfrm>
            <a:off x="342900" y="876637"/>
            <a:ext cx="7886700" cy="1569660"/>
          </a:xfrm>
          <a:prstGeom prst="rect">
            <a:avLst/>
          </a:prstGeom>
        </p:spPr>
        <p:txBody>
          <a:bodyPr wrap="square">
            <a:spAutoFit/>
          </a:bodyPr>
          <a:lstStyle/>
          <a:p>
            <a:pPr marL="342900" indent="-342900" algn="l">
              <a:buFont typeface="Wingdings" pitchFamily="2" charset="2"/>
              <a:buChar char="§"/>
            </a:pPr>
            <a:r>
              <a:rPr lang="en-US" dirty="0" smtClean="0">
                <a:latin typeface="Balaram" pitchFamily="2" charset="0"/>
              </a:rPr>
              <a:t>Improving human society </a:t>
            </a:r>
          </a:p>
          <a:p>
            <a:pPr algn="l"/>
            <a:endParaRPr lang="en-US" dirty="0">
              <a:latin typeface="Balaram" pitchFamily="2" charset="0"/>
            </a:endParaRPr>
          </a:p>
          <a:p>
            <a:pPr marL="342900" indent="-342900" algn="l">
              <a:buFont typeface="Wingdings" pitchFamily="2" charset="2"/>
              <a:buChar char="§"/>
            </a:pPr>
            <a:r>
              <a:rPr lang="en-US" dirty="0" smtClean="0">
                <a:latin typeface="Balaram" pitchFamily="2" charset="0"/>
              </a:rPr>
              <a:t>Corruption free state</a:t>
            </a:r>
          </a:p>
          <a:p>
            <a:pPr algn="l"/>
            <a:r>
              <a:rPr lang="en-US" dirty="0">
                <a:latin typeface="Balaram" pitchFamily="2" charset="0"/>
              </a:rPr>
              <a:t>	</a:t>
            </a:r>
            <a:endParaRPr lang="en-US" dirty="0"/>
          </a:p>
        </p:txBody>
      </p:sp>
    </p:spTree>
    <p:extLst>
      <p:ext uri="{BB962C8B-B14F-4D97-AF65-F5344CB8AC3E}">
        <p14:creationId xmlns:p14="http://schemas.microsoft.com/office/powerpoint/2010/main" val="328608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1.17.45</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685800"/>
            <a:ext cx="8509000" cy="18780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ittham-bhūtānubhāvo </a:t>
            </a:r>
            <a:r>
              <a:rPr lang="vi-VN" sz="2600" dirty="0">
                <a:solidFill>
                  <a:schemeClr val="accent2">
                    <a:lumMod val="25000"/>
                  </a:schemeClr>
                </a:solidFill>
                <a:latin typeface="Balaram" pitchFamily="2" charset="0"/>
              </a:rPr>
              <a:t>'yam</a:t>
            </a:r>
          </a:p>
          <a:p>
            <a:r>
              <a:rPr lang="vi-VN" sz="2600" dirty="0">
                <a:solidFill>
                  <a:schemeClr val="accent2">
                    <a:lumMod val="25000"/>
                  </a:schemeClr>
                </a:solidFill>
                <a:latin typeface="Balaram" pitchFamily="2" charset="0"/>
              </a:rPr>
              <a:t>abhimanyu-suto nṛpaḥ</a:t>
            </a:r>
          </a:p>
          <a:p>
            <a:r>
              <a:rPr lang="vi-VN" sz="2600" dirty="0">
                <a:solidFill>
                  <a:schemeClr val="accent2">
                    <a:lumMod val="25000"/>
                  </a:schemeClr>
                </a:solidFill>
                <a:latin typeface="Balaram" pitchFamily="2" charset="0"/>
              </a:rPr>
              <a:t>yasya pālayataḥ kṣauṇīḿ</a:t>
            </a:r>
          </a:p>
          <a:p>
            <a:r>
              <a:rPr lang="vi-VN" sz="2600" dirty="0">
                <a:solidFill>
                  <a:schemeClr val="accent2">
                    <a:lumMod val="25000"/>
                  </a:schemeClr>
                </a:solidFill>
                <a:latin typeface="Balaram" pitchFamily="2" charset="0"/>
              </a:rPr>
              <a:t>yūyaḿ satrāya dīkṣitāḥ</a:t>
            </a:r>
          </a:p>
        </p:txBody>
      </p:sp>
      <p:sp>
        <p:nvSpPr>
          <p:cNvPr id="4" name="Rectangle 3"/>
          <p:cNvSpPr/>
          <p:nvPr/>
        </p:nvSpPr>
        <p:spPr>
          <a:xfrm>
            <a:off x="431800" y="3828048"/>
            <a:ext cx="4406644" cy="2677656"/>
          </a:xfrm>
          <a:prstGeom prst="rect">
            <a:avLst/>
          </a:prstGeom>
        </p:spPr>
        <p:txBody>
          <a:bodyPr wrap="square">
            <a:spAutoFit/>
          </a:bodyPr>
          <a:lstStyle/>
          <a:p>
            <a:pPr>
              <a:defRPr/>
            </a:pPr>
            <a:r>
              <a:rPr lang="en-US" dirty="0">
                <a:solidFill>
                  <a:schemeClr val="accent1">
                    <a:lumMod val="50000"/>
                  </a:schemeClr>
                </a:solidFill>
                <a:latin typeface="Balaram" pitchFamily="2" charset="0"/>
              </a:rPr>
              <a:t>Mahārāja Parīkṣit, the son of Abhimanyu, is so experienced that by dint of his expert administration and patronage, it has been possible for you to perform a sacrifice such as </a:t>
            </a:r>
            <a:r>
              <a:rPr lang="en-US" dirty="0" smtClean="0">
                <a:solidFill>
                  <a:schemeClr val="accent1">
                    <a:lumMod val="50000"/>
                  </a:schemeClr>
                </a:solidFill>
                <a:latin typeface="Balaram" pitchFamily="2" charset="0"/>
              </a:rPr>
              <a:t>this.</a:t>
            </a:r>
          </a:p>
          <a:p>
            <a:pPr>
              <a:defRPr/>
            </a:pPr>
            <a:endParaRPr lang="en-US" dirty="0">
              <a:solidFill>
                <a:schemeClr val="accent1">
                  <a:lumMod val="50000"/>
                </a:schemeClr>
              </a:solidFill>
              <a:latin typeface="Balaram" pitchFamily="2" charset="0"/>
            </a:endParaRPr>
          </a:p>
        </p:txBody>
      </p:sp>
      <p:pic>
        <p:nvPicPr>
          <p:cNvPr id="1026" name="Picture 2" descr="C:\Personal\Iskcon\BhaktiVaibhav\Resources\Pictures\Pictures\naimisaranya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3753110"/>
            <a:ext cx="3945971" cy="29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48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745872" y="3581400"/>
            <a:ext cx="7830797" cy="2308324"/>
          </a:xfrm>
          <a:prstGeom prst="rect">
            <a:avLst/>
          </a:prstGeom>
          <a:noFill/>
        </p:spPr>
        <p:txBody>
          <a:bodyPr wrap="none">
            <a:spAutoFit/>
          </a:bodyPr>
          <a:lstStyle/>
          <a:p>
            <a:pPr>
              <a:defRPr/>
            </a:pPr>
            <a:r>
              <a:rPr lang="en-US" i="1" dirty="0">
                <a:solidFill>
                  <a:schemeClr val="accent1">
                    <a:lumMod val="50000"/>
                  </a:schemeClr>
                </a:solidFill>
              </a:rPr>
              <a:t>“The </a:t>
            </a:r>
            <a:r>
              <a:rPr lang="en-US" i="1" dirty="0" err="1">
                <a:solidFill>
                  <a:schemeClr val="accent1">
                    <a:lumMod val="50000"/>
                  </a:schemeClr>
                </a:solidFill>
              </a:rPr>
              <a:t>brāhmaṇas</a:t>
            </a:r>
            <a:r>
              <a:rPr lang="en-US" i="1" dirty="0">
                <a:solidFill>
                  <a:schemeClr val="accent1">
                    <a:lumMod val="50000"/>
                  </a:schemeClr>
                </a:solidFill>
              </a:rPr>
              <a:t> and the </a:t>
            </a:r>
            <a:r>
              <a:rPr lang="en-US" i="1" dirty="0" err="1">
                <a:solidFill>
                  <a:schemeClr val="accent1">
                    <a:lumMod val="50000"/>
                  </a:schemeClr>
                </a:solidFill>
              </a:rPr>
              <a:t>sannyāsīs</a:t>
            </a:r>
            <a:r>
              <a:rPr lang="en-US" i="1" dirty="0">
                <a:solidFill>
                  <a:schemeClr val="accent1">
                    <a:lumMod val="50000"/>
                  </a:schemeClr>
                </a:solidFill>
              </a:rPr>
              <a:t> are expert in the spiritual </a:t>
            </a:r>
            <a:endParaRPr lang="en-US" i="1" dirty="0" smtClean="0">
              <a:solidFill>
                <a:schemeClr val="accent1">
                  <a:lumMod val="50000"/>
                </a:schemeClr>
              </a:solidFill>
            </a:endParaRPr>
          </a:p>
          <a:p>
            <a:pPr>
              <a:defRPr/>
            </a:pPr>
            <a:r>
              <a:rPr lang="en-US" i="1" dirty="0" smtClean="0">
                <a:solidFill>
                  <a:schemeClr val="accent1">
                    <a:lumMod val="50000"/>
                  </a:schemeClr>
                </a:solidFill>
              </a:rPr>
              <a:t>advancement </a:t>
            </a:r>
            <a:r>
              <a:rPr lang="en-US" i="1" dirty="0">
                <a:solidFill>
                  <a:schemeClr val="accent1">
                    <a:lumMod val="50000"/>
                  </a:schemeClr>
                </a:solidFill>
              </a:rPr>
              <a:t>of society, whereas the </a:t>
            </a:r>
            <a:r>
              <a:rPr lang="en-US" i="1" dirty="0" err="1">
                <a:solidFill>
                  <a:schemeClr val="accent1">
                    <a:lumMod val="50000"/>
                  </a:schemeClr>
                </a:solidFill>
              </a:rPr>
              <a:t>kṣatriyas</a:t>
            </a:r>
            <a:r>
              <a:rPr lang="en-US" i="1" dirty="0">
                <a:solidFill>
                  <a:schemeClr val="accent1">
                    <a:lumMod val="50000"/>
                  </a:schemeClr>
                </a:solidFill>
              </a:rPr>
              <a:t> or the </a:t>
            </a:r>
            <a:endParaRPr lang="en-US" i="1" dirty="0" smtClean="0">
              <a:solidFill>
                <a:schemeClr val="accent1">
                  <a:lumMod val="50000"/>
                </a:schemeClr>
              </a:solidFill>
            </a:endParaRPr>
          </a:p>
          <a:p>
            <a:pPr>
              <a:defRPr/>
            </a:pPr>
            <a:r>
              <a:rPr lang="en-US" i="1" dirty="0" smtClean="0">
                <a:solidFill>
                  <a:schemeClr val="accent1">
                    <a:lumMod val="50000"/>
                  </a:schemeClr>
                </a:solidFill>
              </a:rPr>
              <a:t>administrators </a:t>
            </a:r>
            <a:r>
              <a:rPr lang="en-US" i="1" dirty="0">
                <a:solidFill>
                  <a:schemeClr val="accent1">
                    <a:lumMod val="50000"/>
                  </a:schemeClr>
                </a:solidFill>
              </a:rPr>
              <a:t>are </a:t>
            </a:r>
            <a:r>
              <a:rPr lang="en-US" i="1" dirty="0" smtClean="0">
                <a:solidFill>
                  <a:schemeClr val="accent1">
                    <a:lumMod val="50000"/>
                  </a:schemeClr>
                </a:solidFill>
              </a:rPr>
              <a:t>expert  </a:t>
            </a:r>
            <a:r>
              <a:rPr lang="en-US" i="1" dirty="0">
                <a:solidFill>
                  <a:schemeClr val="accent1">
                    <a:lumMod val="50000"/>
                  </a:schemeClr>
                </a:solidFill>
              </a:rPr>
              <a:t>in the material peace </a:t>
            </a:r>
            <a:endParaRPr lang="en-US" i="1" dirty="0" smtClean="0">
              <a:solidFill>
                <a:schemeClr val="accent1">
                  <a:lumMod val="50000"/>
                </a:schemeClr>
              </a:solidFill>
            </a:endParaRPr>
          </a:p>
          <a:p>
            <a:pPr>
              <a:defRPr/>
            </a:pPr>
            <a:r>
              <a:rPr lang="en-US" i="1" dirty="0" smtClean="0">
                <a:solidFill>
                  <a:schemeClr val="accent1">
                    <a:lumMod val="50000"/>
                  </a:schemeClr>
                </a:solidFill>
              </a:rPr>
              <a:t>and </a:t>
            </a:r>
            <a:r>
              <a:rPr lang="en-US" i="1" dirty="0">
                <a:solidFill>
                  <a:schemeClr val="accent1">
                    <a:lumMod val="50000"/>
                  </a:schemeClr>
                </a:solidFill>
              </a:rPr>
              <a:t>prosperity of human </a:t>
            </a:r>
            <a:r>
              <a:rPr lang="en-US" i="1" dirty="0" smtClean="0">
                <a:solidFill>
                  <a:schemeClr val="accent1">
                    <a:lumMod val="50000"/>
                  </a:schemeClr>
                </a:solidFill>
              </a:rPr>
              <a:t>society. Both </a:t>
            </a:r>
            <a:r>
              <a:rPr lang="en-US" i="1" dirty="0">
                <a:solidFill>
                  <a:schemeClr val="accent1">
                    <a:lumMod val="50000"/>
                  </a:schemeClr>
                </a:solidFill>
              </a:rPr>
              <a:t>of them are </a:t>
            </a:r>
            <a:endParaRPr lang="en-US" i="1" dirty="0" smtClean="0">
              <a:solidFill>
                <a:schemeClr val="accent1">
                  <a:lumMod val="50000"/>
                </a:schemeClr>
              </a:solidFill>
            </a:endParaRPr>
          </a:p>
          <a:p>
            <a:pPr>
              <a:defRPr/>
            </a:pPr>
            <a:r>
              <a:rPr lang="en-US" i="1" dirty="0" smtClean="0">
                <a:solidFill>
                  <a:schemeClr val="accent1">
                    <a:lumMod val="50000"/>
                  </a:schemeClr>
                </a:solidFill>
              </a:rPr>
              <a:t>the </a:t>
            </a:r>
            <a:r>
              <a:rPr lang="en-US" i="1" dirty="0">
                <a:solidFill>
                  <a:schemeClr val="accent1">
                    <a:lumMod val="50000"/>
                  </a:schemeClr>
                </a:solidFill>
              </a:rPr>
              <a:t>pillars of all happiness, and therefore they are meant </a:t>
            </a:r>
            <a:endParaRPr lang="en-US" i="1" dirty="0" smtClean="0">
              <a:solidFill>
                <a:schemeClr val="accent1">
                  <a:lumMod val="50000"/>
                </a:schemeClr>
              </a:solidFill>
            </a:endParaRPr>
          </a:p>
          <a:p>
            <a:pPr>
              <a:defRPr/>
            </a:pPr>
            <a:r>
              <a:rPr lang="en-US" i="1" dirty="0" smtClean="0">
                <a:solidFill>
                  <a:schemeClr val="accent1">
                    <a:lumMod val="50000"/>
                  </a:schemeClr>
                </a:solidFill>
              </a:rPr>
              <a:t>for </a:t>
            </a:r>
            <a:r>
              <a:rPr lang="en-US" i="1" dirty="0">
                <a:solidFill>
                  <a:schemeClr val="accent1">
                    <a:lumMod val="50000"/>
                  </a:schemeClr>
                </a:solidFill>
              </a:rPr>
              <a:t>full cooperation for common </a:t>
            </a:r>
            <a:r>
              <a:rPr lang="en-US" i="1" dirty="0" smtClean="0">
                <a:solidFill>
                  <a:schemeClr val="accent1">
                    <a:lumMod val="50000"/>
                  </a:schemeClr>
                </a:solidFill>
              </a:rPr>
              <a:t>welfare.”</a:t>
            </a:r>
            <a:endParaRPr lang="en-US" i="1" dirty="0">
              <a:solidFill>
                <a:schemeClr val="accent1">
                  <a:lumMod val="50000"/>
                </a:schemeClr>
              </a:solidFill>
            </a:endParaRPr>
          </a:p>
        </p:txBody>
      </p:sp>
      <p:sp>
        <p:nvSpPr>
          <p:cNvPr id="4" name="Rectangle 3"/>
          <p:cNvSpPr/>
          <p:nvPr/>
        </p:nvSpPr>
        <p:spPr>
          <a:xfrm>
            <a:off x="342900" y="495637"/>
            <a:ext cx="7886700" cy="1938992"/>
          </a:xfrm>
          <a:prstGeom prst="rect">
            <a:avLst/>
          </a:prstGeom>
        </p:spPr>
        <p:txBody>
          <a:bodyPr wrap="square">
            <a:spAutoFit/>
          </a:bodyPr>
          <a:lstStyle/>
          <a:p>
            <a:pPr marL="342900" indent="-342900" algn="l">
              <a:buFont typeface="Wingdings" pitchFamily="2" charset="2"/>
              <a:buChar char="§"/>
            </a:pPr>
            <a:r>
              <a:rPr lang="en-US" dirty="0" smtClean="0">
                <a:latin typeface="Balaram" pitchFamily="2" charset="0"/>
              </a:rPr>
              <a:t>Cooperation </a:t>
            </a:r>
            <a:r>
              <a:rPr lang="en-US" dirty="0">
                <a:latin typeface="Balaram" pitchFamily="2" charset="0"/>
              </a:rPr>
              <a:t>for common welfare </a:t>
            </a:r>
          </a:p>
          <a:p>
            <a:pPr marL="342900" indent="-342900" algn="l">
              <a:buFont typeface="Wingdings" pitchFamily="2" charset="2"/>
              <a:buChar char="§"/>
            </a:pPr>
            <a:r>
              <a:rPr lang="en-US" dirty="0" smtClean="0">
                <a:latin typeface="Balaram" pitchFamily="2" charset="0"/>
              </a:rPr>
              <a:t>Favorable </a:t>
            </a:r>
            <a:r>
              <a:rPr lang="en-US" dirty="0">
                <a:latin typeface="Balaram" pitchFamily="2" charset="0"/>
              </a:rPr>
              <a:t>condition for spiritual </a:t>
            </a:r>
            <a:r>
              <a:rPr lang="en-US" dirty="0" smtClean="0">
                <a:latin typeface="Balaram" pitchFamily="2" charset="0"/>
              </a:rPr>
              <a:t>advancement</a:t>
            </a:r>
          </a:p>
          <a:p>
            <a:pPr marL="342900" indent="-342900" algn="l">
              <a:buFont typeface="Wingdings" pitchFamily="2" charset="2"/>
              <a:buChar char="§"/>
            </a:pPr>
            <a:r>
              <a:rPr lang="en-US" dirty="0">
                <a:latin typeface="Balaram" pitchFamily="2" charset="0"/>
              </a:rPr>
              <a:t>State support - </a:t>
            </a:r>
            <a:r>
              <a:rPr lang="vi-VN" dirty="0">
                <a:latin typeface="Balaram" pitchFamily="2" charset="0"/>
              </a:rPr>
              <a:t> </a:t>
            </a:r>
            <a:endParaRPr lang="en-US" dirty="0">
              <a:latin typeface="Balaram" pitchFamily="2" charset="0"/>
            </a:endParaRPr>
          </a:p>
          <a:p>
            <a:pPr marL="1714500" lvl="3" indent="-342900" algn="l">
              <a:buFont typeface="Arial" pitchFamily="34" charset="0"/>
              <a:buChar char="•"/>
            </a:pPr>
            <a:r>
              <a:rPr lang="vi-VN" dirty="0">
                <a:solidFill>
                  <a:srgbClr val="C00000"/>
                </a:solidFill>
                <a:latin typeface="Balaram" pitchFamily="2" charset="0"/>
              </a:rPr>
              <a:t>Mahārāja Parīkṣit</a:t>
            </a:r>
            <a:r>
              <a:rPr lang="en-US" dirty="0">
                <a:solidFill>
                  <a:srgbClr val="C00000"/>
                </a:solidFill>
                <a:latin typeface="Balaram" pitchFamily="2" charset="0"/>
              </a:rPr>
              <a:t> </a:t>
            </a:r>
            <a:r>
              <a:rPr lang="en-US" dirty="0" smtClean="0">
                <a:solidFill>
                  <a:srgbClr val="C00000"/>
                </a:solidFill>
                <a:latin typeface="Balaram" pitchFamily="2" charset="0"/>
              </a:rPr>
              <a:t>- </a:t>
            </a:r>
            <a:r>
              <a:rPr lang="vi-VN" dirty="0">
                <a:solidFill>
                  <a:srgbClr val="C00000"/>
                </a:solidFill>
                <a:latin typeface="Balaram" pitchFamily="2" charset="0"/>
              </a:rPr>
              <a:t> ṛṣis of Naimiṣāraṇya</a:t>
            </a:r>
            <a:endParaRPr lang="en-US" dirty="0">
              <a:solidFill>
                <a:srgbClr val="C00000"/>
              </a:solidFill>
              <a:latin typeface="Balaram" pitchFamily="2" charset="0"/>
            </a:endParaRPr>
          </a:p>
          <a:p>
            <a:pPr marL="1714500" lvl="3" indent="-342900" algn="l">
              <a:buFont typeface="Arial" pitchFamily="34" charset="0"/>
              <a:buChar char="•"/>
            </a:pPr>
            <a:r>
              <a:rPr lang="en-US" dirty="0">
                <a:solidFill>
                  <a:srgbClr val="C00000"/>
                </a:solidFill>
                <a:latin typeface="Balaram" pitchFamily="2" charset="0"/>
              </a:rPr>
              <a:t> Mahārāja </a:t>
            </a:r>
            <a:r>
              <a:rPr lang="en-US" dirty="0" err="1">
                <a:solidFill>
                  <a:srgbClr val="C00000"/>
                </a:solidFill>
                <a:latin typeface="Balaram" pitchFamily="2" charset="0"/>
              </a:rPr>
              <a:t>Aśoka</a:t>
            </a:r>
            <a:r>
              <a:rPr lang="en-US" dirty="0">
                <a:solidFill>
                  <a:srgbClr val="C00000"/>
                </a:solidFill>
                <a:latin typeface="Balaram" pitchFamily="2" charset="0"/>
              </a:rPr>
              <a:t>  </a:t>
            </a:r>
            <a:r>
              <a:rPr lang="en-US" dirty="0" smtClean="0">
                <a:solidFill>
                  <a:srgbClr val="C00000"/>
                </a:solidFill>
                <a:latin typeface="Balaram" pitchFamily="2" charset="0"/>
              </a:rPr>
              <a:t>- </a:t>
            </a:r>
            <a:r>
              <a:rPr lang="en-US" dirty="0">
                <a:solidFill>
                  <a:srgbClr val="C00000"/>
                </a:solidFill>
                <a:latin typeface="Balaram" pitchFamily="2" charset="0"/>
              </a:rPr>
              <a:t>Lord Buddha            </a:t>
            </a:r>
            <a:r>
              <a:rPr lang="en-US" dirty="0">
                <a:latin typeface="Balaram" pitchFamily="2" charset="0"/>
              </a:rPr>
              <a:t>	</a:t>
            </a:r>
            <a:endParaRPr lang="en-US" dirty="0"/>
          </a:p>
        </p:txBody>
      </p:sp>
    </p:spTree>
    <p:extLst>
      <p:ext uri="{BB962C8B-B14F-4D97-AF65-F5344CB8AC3E}">
        <p14:creationId xmlns:p14="http://schemas.microsoft.com/office/powerpoint/2010/main" val="176377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96925" y="152400"/>
            <a:ext cx="6840538" cy="1008063"/>
          </a:xfrm>
        </p:spPr>
        <p:txBody>
          <a:bodyPr/>
          <a:lstStyle/>
          <a:p>
            <a:pPr eaLnBrk="1" fontAlgn="auto" hangingPunct="1">
              <a:spcAft>
                <a:spcPts val="0"/>
              </a:spcAft>
              <a:defRPr/>
            </a:pPr>
            <a:r>
              <a:rPr lang="en-US" dirty="0" smtClean="0">
                <a:latin typeface="Balaram" pitchFamily="2" charset="0"/>
              </a:rPr>
              <a:t>Summary</a:t>
            </a:r>
          </a:p>
        </p:txBody>
      </p:sp>
      <p:sp>
        <p:nvSpPr>
          <p:cNvPr id="34819" name="TextBox 6"/>
          <p:cNvSpPr txBox="1">
            <a:spLocks noChangeArrowheads="1"/>
          </p:cNvSpPr>
          <p:nvPr/>
        </p:nvSpPr>
        <p:spPr bwMode="auto">
          <a:xfrm>
            <a:off x="520700" y="1884363"/>
            <a:ext cx="8051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342900" indent="-342900" algn="l" eaLnBrk="1" hangingPunct="1">
              <a:buFont typeface="Wingdings" pitchFamily="2" charset="2"/>
              <a:buChar char="§"/>
            </a:pPr>
            <a:r>
              <a:rPr lang="en-US" dirty="0" smtClean="0">
                <a:latin typeface="Balaram" pitchFamily="2" charset="0"/>
              </a:rPr>
              <a:t>Establishing Krishna Consciousness by following the principles of </a:t>
            </a:r>
            <a:r>
              <a:rPr lang="en-US" dirty="0" err="1" smtClean="0">
                <a:latin typeface="Balaram" pitchFamily="2" charset="0"/>
              </a:rPr>
              <a:t>Bahavatam</a:t>
            </a:r>
            <a:r>
              <a:rPr lang="en-US" dirty="0" smtClean="0">
                <a:latin typeface="Balaram" pitchFamily="2" charset="0"/>
              </a:rPr>
              <a:t>.</a:t>
            </a:r>
            <a:endParaRPr lang="en-US" dirty="0" smtClean="0">
              <a:latin typeface="Balaram" pitchFamily="2" charset="0"/>
            </a:endParaRPr>
          </a:p>
          <a:p>
            <a:pPr marL="342900" indent="-342900" algn="l" eaLnBrk="1" hangingPunct="1">
              <a:buFont typeface="Wingdings" pitchFamily="2" charset="2"/>
              <a:buChar char="§"/>
            </a:pPr>
            <a:r>
              <a:rPr lang="en-US" dirty="0" smtClean="0">
                <a:latin typeface="Balaram" pitchFamily="2" charset="0"/>
              </a:rPr>
              <a:t>Using wealth in favorable way –</a:t>
            </a:r>
            <a:r>
              <a:rPr lang="en-US" dirty="0" err="1" smtClean="0">
                <a:latin typeface="Balaram" pitchFamily="2" charset="0"/>
              </a:rPr>
              <a:t>Sankirtan</a:t>
            </a:r>
            <a:r>
              <a:rPr lang="en-US" dirty="0" smtClean="0">
                <a:latin typeface="Balaram" pitchFamily="2" charset="0"/>
              </a:rPr>
              <a:t> </a:t>
            </a:r>
            <a:r>
              <a:rPr lang="en-US" dirty="0" err="1" smtClean="0">
                <a:latin typeface="Balaram" pitchFamily="2" charset="0"/>
              </a:rPr>
              <a:t>Yajna</a:t>
            </a:r>
            <a:endParaRPr lang="en-US" dirty="0" smtClean="0">
              <a:latin typeface="Balaram" pitchFamily="2" charset="0"/>
            </a:endParaRPr>
          </a:p>
          <a:p>
            <a:pPr marL="342900" indent="-342900" algn="l" eaLnBrk="1" hangingPunct="1">
              <a:buFont typeface="Wingdings" pitchFamily="2" charset="2"/>
              <a:buChar char="§"/>
            </a:pPr>
            <a:r>
              <a:rPr lang="en-US" dirty="0" smtClean="0">
                <a:latin typeface="Balaram" pitchFamily="2" charset="0"/>
              </a:rPr>
              <a:t>Leaders </a:t>
            </a:r>
            <a:r>
              <a:rPr lang="en-US" dirty="0" err="1" smtClean="0">
                <a:latin typeface="Balaram" pitchFamily="2" charset="0"/>
              </a:rPr>
              <a:t>qualifiation</a:t>
            </a:r>
            <a:r>
              <a:rPr lang="en-US" b="1" dirty="0" smtClean="0">
                <a:latin typeface="Balaram" pitchFamily="2" charset="0"/>
              </a:rPr>
              <a:t> </a:t>
            </a:r>
            <a:endParaRPr lang="en-US" b="1" dirty="0">
              <a:latin typeface="Balaram" pitchFamily="2" charset="0"/>
            </a:endParaRPr>
          </a:p>
          <a:p>
            <a:pPr eaLnBrk="1" hangingPunct="1"/>
            <a:endParaRPr lang="en-US" dirty="0">
              <a:latin typeface="Balaram"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idx="4294967295"/>
          </p:nvPr>
        </p:nvSpPr>
        <p:spPr>
          <a:xfrm>
            <a:off x="1135063" y="165100"/>
            <a:ext cx="6840537" cy="6016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1.2.4</a:t>
            </a:r>
          </a:p>
        </p:txBody>
      </p:sp>
      <p:sp>
        <p:nvSpPr>
          <p:cNvPr id="8" name="Title 1"/>
          <p:cNvSpPr txBox="1">
            <a:spLocks/>
          </p:cNvSpPr>
          <p:nvPr/>
        </p:nvSpPr>
        <p:spPr bwMode="auto">
          <a:xfrm>
            <a:off x="190500" y="622300"/>
            <a:ext cx="8750300" cy="3492500"/>
          </a:xfrm>
          <a:prstGeom prst="rect">
            <a:avLst/>
          </a:prstGeom>
          <a:noFill/>
          <a:ln w="9525">
            <a:noFill/>
            <a:miter lim="800000"/>
            <a:headEnd/>
            <a:tailEnd/>
          </a:ln>
          <a:effectLst/>
        </p:spPr>
        <p:txBody>
          <a:bodyPr anchor="b">
            <a:noAutofit/>
          </a:bodyPr>
          <a:lstStyle/>
          <a:p>
            <a:pPr>
              <a:defRPr/>
            </a:pPr>
            <a:r>
              <a:rPr lang="vi-VN" sz="4000" kern="0" dirty="0">
                <a:latin typeface="Balaram" pitchFamily="2" charset="0"/>
                <a:ea typeface="Times New Roman" pitchFamily="18" charset="0"/>
                <a:cs typeface="Tahoma" pitchFamily="34" charset="0"/>
              </a:rPr>
              <a:t>nārāyaṇaḿ namaskṛtya</a:t>
            </a:r>
          </a:p>
          <a:p>
            <a:pPr>
              <a:defRPr/>
            </a:pPr>
            <a:r>
              <a:rPr lang="vi-VN" sz="4000" kern="0" dirty="0">
                <a:latin typeface="Balaram" pitchFamily="2" charset="0"/>
                <a:ea typeface="Times New Roman" pitchFamily="18" charset="0"/>
                <a:cs typeface="Tahoma" pitchFamily="34" charset="0"/>
              </a:rPr>
              <a:t>naraḿ caiva narottamam</a:t>
            </a:r>
          </a:p>
          <a:p>
            <a:pPr>
              <a:defRPr/>
            </a:pPr>
            <a:r>
              <a:rPr lang="vi-VN" sz="4000" kern="0" dirty="0">
                <a:latin typeface="Balaram" pitchFamily="2" charset="0"/>
                <a:ea typeface="Times New Roman" pitchFamily="18" charset="0"/>
                <a:cs typeface="Tahoma" pitchFamily="34" charset="0"/>
              </a:rPr>
              <a:t>devīḿ sarasvatīḿ vyāsaḿ</a:t>
            </a:r>
          </a:p>
          <a:p>
            <a:pPr>
              <a:defRPr/>
            </a:pPr>
            <a:r>
              <a:rPr lang="vi-VN" sz="4000" kern="0" dirty="0">
                <a:latin typeface="Balaram" pitchFamily="2" charset="0"/>
                <a:ea typeface="Times New Roman" pitchFamily="18" charset="0"/>
                <a:cs typeface="Tahoma" pitchFamily="34" charset="0"/>
              </a:rPr>
              <a:t>tato jayam </a:t>
            </a:r>
            <a:r>
              <a:rPr lang="vi-VN" sz="4000" kern="0" dirty="0" smtClean="0">
                <a:latin typeface="Balaram" pitchFamily="2" charset="0"/>
                <a:ea typeface="Times New Roman" pitchFamily="18" charset="0"/>
                <a:cs typeface="Tahoma" pitchFamily="34" charset="0"/>
              </a:rPr>
              <a:t>udīrayet</a:t>
            </a:r>
            <a:endParaRPr lang="en-US" sz="4000" kern="0" dirty="0">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p:cNvSpPr>
            <a:spLocks noGrp="1"/>
          </p:cNvSpPr>
          <p:nvPr>
            <p:ph type="title"/>
          </p:nvPr>
        </p:nvSpPr>
        <p:spPr>
          <a:xfrm>
            <a:off x="1044575" y="152400"/>
            <a:ext cx="6840538" cy="1008063"/>
          </a:xfrm>
        </p:spPr>
        <p:txBody>
          <a:bodyPr/>
          <a:lstStyle/>
          <a:p>
            <a:pPr eaLnBrk="1" fontAlgn="auto" hangingPunct="1">
              <a:spcAft>
                <a:spcPts val="0"/>
              </a:spcAft>
              <a:defRPr/>
            </a:pPr>
            <a:r>
              <a:rPr lang="en-US" dirty="0" smtClean="0">
                <a:latin typeface="Balaram" pitchFamily="2" charset="0"/>
              </a:rPr>
              <a:t>References</a:t>
            </a:r>
          </a:p>
        </p:txBody>
      </p:sp>
      <p:pic>
        <p:nvPicPr>
          <p:cNvPr id="5" name="Picture 4" descr="SP_smi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65400"/>
            <a:ext cx="3327400"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31800" y="1630363"/>
            <a:ext cx="805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617220" indent="-342900" algn="l" eaLnBrk="1" fontAlgn="auto" hangingPunct="1">
              <a:spcAft>
                <a:spcPts val="0"/>
              </a:spcAft>
              <a:buFont typeface="Wingdings" pitchFamily="2" charset="2"/>
              <a:buChar char="§"/>
              <a:defRPr/>
            </a:pPr>
            <a:r>
              <a:rPr lang="en-US" dirty="0" smtClean="0">
                <a:latin typeface="Balaram" pitchFamily="2" charset="0"/>
              </a:rPr>
              <a:t>HH </a:t>
            </a:r>
            <a:r>
              <a:rPr lang="en-US" dirty="0" err="1" smtClean="0">
                <a:latin typeface="Balaram" pitchFamily="2" charset="0"/>
              </a:rPr>
              <a:t>Romapada</a:t>
            </a:r>
            <a:r>
              <a:rPr lang="en-US" dirty="0" smtClean="0">
                <a:latin typeface="Balaram" pitchFamily="2" charset="0"/>
              </a:rPr>
              <a:t> Swami </a:t>
            </a:r>
            <a:r>
              <a:rPr lang="en-US" dirty="0" err="1" smtClean="0">
                <a:latin typeface="Balaram" pitchFamily="2" charset="0"/>
              </a:rPr>
              <a:t>Maharaj</a:t>
            </a:r>
            <a:r>
              <a:rPr lang="en-US" dirty="0" smtClean="0">
                <a:latin typeface="Balaram" pitchFamily="2" charset="0"/>
              </a:rPr>
              <a:t> lectures</a:t>
            </a:r>
            <a:endParaRPr lang="en-US" dirty="0">
              <a:latin typeface="Balaram" pitchFamily="2" charset="0"/>
            </a:endParaRPr>
          </a:p>
          <a:p>
            <a:pPr marL="617220" indent="-342900" algn="l" eaLnBrk="1" fontAlgn="auto" hangingPunct="1">
              <a:spcAft>
                <a:spcPts val="0"/>
              </a:spcAft>
              <a:buFont typeface="Wingdings" pitchFamily="2" charset="2"/>
              <a:buChar char="§"/>
              <a:defRPr/>
            </a:pPr>
            <a:endParaRPr lang="en-US" dirty="0">
              <a:latin typeface="Balaram" pitchFamily="2" charset="0"/>
            </a:endParaRPr>
          </a:p>
          <a:p>
            <a:pPr algn="l"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idx="4294967295"/>
          </p:nvPr>
        </p:nvSpPr>
        <p:spPr>
          <a:xfrm>
            <a:off x="1046163" y="177800"/>
            <a:ext cx="6840537" cy="690563"/>
          </a:xfrm>
        </p:spPr>
        <p:txBody>
          <a:bodyPr/>
          <a:lstStyle/>
          <a:p>
            <a:pPr eaLnBrk="1" fontAlgn="auto" hangingPunct="1">
              <a:spcAft>
                <a:spcPts val="0"/>
              </a:spcAft>
              <a:defRPr/>
            </a:pPr>
            <a:r>
              <a:rPr lang="en-US" sz="2800" b="1" dirty="0">
                <a:solidFill>
                  <a:schemeClr val="accent1">
                    <a:lumMod val="50000"/>
                  </a:schemeClr>
                </a:solidFill>
                <a:latin typeface="Balaram" pitchFamily="2" charset="0"/>
                <a:ea typeface="Times New Roman" pitchFamily="18" charset="0"/>
                <a:cs typeface="Tahoma" pitchFamily="34" charset="0"/>
              </a:rPr>
              <a:t>SB 1.2.18</a:t>
            </a:r>
          </a:p>
        </p:txBody>
      </p:sp>
      <p:sp>
        <p:nvSpPr>
          <p:cNvPr id="8" name="Title 1"/>
          <p:cNvSpPr txBox="1">
            <a:spLocks/>
          </p:cNvSpPr>
          <p:nvPr/>
        </p:nvSpPr>
        <p:spPr bwMode="auto">
          <a:xfrm>
            <a:off x="152400" y="698500"/>
            <a:ext cx="8826500" cy="3289300"/>
          </a:xfrm>
          <a:prstGeom prst="rect">
            <a:avLst/>
          </a:prstGeom>
          <a:noFill/>
          <a:ln w="9525">
            <a:noFill/>
            <a:miter lim="800000"/>
            <a:headEnd/>
            <a:tailEnd/>
          </a:ln>
          <a:effectLst/>
        </p:spPr>
        <p:txBody>
          <a:bodyPr anchor="b">
            <a:noAutofit/>
          </a:bodyPr>
          <a:lstStyle>
            <a:defPPr>
              <a:defRPr lang="en-US"/>
            </a:defPPr>
            <a:lvl1pPr>
              <a:defRPr sz="4400" kern="0">
                <a:latin typeface="Balaram" pitchFamily="2" charset="0"/>
                <a:ea typeface="Times New Roman" pitchFamily="18" charset="0"/>
                <a:cs typeface="Tahoma" pitchFamily="34" charset="0"/>
              </a:defRPr>
            </a:lvl1pPr>
          </a:lstStyle>
          <a:p>
            <a:r>
              <a:rPr lang="vi-VN" sz="4000" dirty="0"/>
              <a:t>naṣṭa-prāyeṣv abhadreṣu</a:t>
            </a:r>
          </a:p>
          <a:p>
            <a:r>
              <a:rPr lang="vi-VN" sz="4000" dirty="0"/>
              <a:t>nityaḿ bhāgavata-sevayā</a:t>
            </a:r>
          </a:p>
          <a:p>
            <a:r>
              <a:rPr lang="vi-VN" sz="4000" dirty="0"/>
              <a:t>bhagavaty uttama-śloke</a:t>
            </a:r>
          </a:p>
          <a:p>
            <a:r>
              <a:rPr lang="vi-VN" sz="4000" dirty="0"/>
              <a:t>bhaktir bhavati </a:t>
            </a:r>
            <a:r>
              <a:rPr lang="vi-VN" sz="4000" dirty="0" smtClean="0"/>
              <a:t>naiṣṭhikī</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1495336"/>
            <a:ext cx="8064500" cy="2862322"/>
          </a:xfrm>
          <a:prstGeom prst="rect">
            <a:avLst/>
          </a:prstGeom>
        </p:spPr>
        <p:txBody>
          <a:bodyPr wrap="square">
            <a:spAutoFit/>
          </a:bodyPr>
          <a:lstStyle/>
          <a:p>
            <a:pPr marL="274320" algn="l" eaLnBrk="1" fontAlgn="auto" hangingPunct="1">
              <a:lnSpc>
                <a:spcPct val="150000"/>
              </a:lnSpc>
              <a:spcAft>
                <a:spcPts val="0"/>
              </a:spcAft>
              <a:buFontTx/>
              <a:buNone/>
              <a:defRPr/>
            </a:pPr>
            <a:r>
              <a:rPr lang="en-US" dirty="0" smtClean="0">
                <a:solidFill>
                  <a:srgbClr val="C00000"/>
                </a:solidFill>
                <a:latin typeface="Balaram" pitchFamily="2" charset="0"/>
              </a:rPr>
              <a:t>17.38-40: </a:t>
            </a:r>
            <a:r>
              <a:rPr lang="en-US" dirty="0" smtClean="0">
                <a:solidFill>
                  <a:schemeClr val="accent1">
                    <a:lumMod val="50000"/>
                  </a:schemeClr>
                </a:solidFill>
                <a:latin typeface="Balaram" pitchFamily="2" charset="0"/>
              </a:rPr>
              <a:t>Establishing principles of religion</a:t>
            </a:r>
          </a:p>
          <a:p>
            <a:pPr marL="274320" algn="l" eaLnBrk="1" fontAlgn="auto" hangingPunct="1">
              <a:lnSpc>
                <a:spcPct val="150000"/>
              </a:lnSpc>
              <a:spcAft>
                <a:spcPts val="0"/>
              </a:spcAft>
              <a:buFontTx/>
              <a:buNone/>
              <a:defRPr/>
            </a:pP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41: </a:t>
            </a:r>
            <a:r>
              <a:rPr lang="en-US" dirty="0" smtClean="0">
                <a:solidFill>
                  <a:schemeClr val="accent1">
                    <a:lumMod val="50000"/>
                  </a:schemeClr>
                </a:solidFill>
                <a:latin typeface="Balaram" pitchFamily="2" charset="0"/>
              </a:rPr>
              <a:t>Qualifications </a:t>
            </a:r>
            <a:r>
              <a:rPr lang="en-US" dirty="0" smtClean="0">
                <a:solidFill>
                  <a:schemeClr val="accent1">
                    <a:lumMod val="50000"/>
                  </a:schemeClr>
                </a:solidFill>
                <a:latin typeface="Balaram" pitchFamily="2" charset="0"/>
              </a:rPr>
              <a:t>of </a:t>
            </a:r>
            <a:r>
              <a:rPr lang="en-US" dirty="0" smtClean="0">
                <a:solidFill>
                  <a:schemeClr val="accent1">
                    <a:lumMod val="50000"/>
                  </a:schemeClr>
                </a:solidFill>
                <a:latin typeface="Balaram" pitchFamily="2" charset="0"/>
              </a:rPr>
              <a:t>a </a:t>
            </a:r>
            <a:r>
              <a:rPr lang="en-US" dirty="0" smtClean="0">
                <a:solidFill>
                  <a:schemeClr val="accent1">
                    <a:lumMod val="50000"/>
                  </a:schemeClr>
                </a:solidFill>
                <a:latin typeface="Balaram" pitchFamily="2" charset="0"/>
              </a:rPr>
              <a:t>Leader</a:t>
            </a:r>
            <a:endParaRPr lang="en-US" dirty="0" smtClean="0">
              <a:solidFill>
                <a:schemeClr val="accent1">
                  <a:lumMod val="50000"/>
                </a:schemeClr>
              </a:solidFill>
              <a:latin typeface="Balaram" pitchFamily="2" charset="0"/>
            </a:endParaRPr>
          </a:p>
          <a:p>
            <a:pPr marL="274320" algn="l" fontAlgn="auto">
              <a:lnSpc>
                <a:spcPct val="150000"/>
              </a:lnSpc>
              <a:spcAft>
                <a:spcPts val="0"/>
              </a:spcAft>
              <a:defRPr/>
            </a:pPr>
            <a:r>
              <a:rPr lang="en-US" dirty="0">
                <a:solidFill>
                  <a:schemeClr val="accent1">
                    <a:lumMod val="50000"/>
                  </a:schemeClr>
                </a:solidFill>
                <a:latin typeface="Balaram" pitchFamily="2" charset="0"/>
              </a:rPr>
              <a:t> </a:t>
            </a:r>
            <a:r>
              <a:rPr lang="en-US" dirty="0" smtClean="0">
                <a:solidFill>
                  <a:schemeClr val="accent1">
                    <a:lumMod val="50000"/>
                  </a:schemeClr>
                </a:solidFill>
                <a:latin typeface="Balaram" pitchFamily="2" charset="0"/>
              </a:rPr>
              <a:t>   </a:t>
            </a: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42-44: </a:t>
            </a:r>
            <a:r>
              <a:rPr lang="en-US" dirty="0" smtClean="0">
                <a:solidFill>
                  <a:schemeClr val="accent1">
                    <a:lumMod val="50000"/>
                  </a:schemeClr>
                </a:solidFill>
                <a:latin typeface="Balaram" pitchFamily="2" charset="0"/>
              </a:rPr>
              <a:t>Glorification of Maharaja </a:t>
            </a:r>
            <a:r>
              <a:rPr lang="en-US" dirty="0" err="1" smtClean="0">
                <a:solidFill>
                  <a:schemeClr val="accent1">
                    <a:lumMod val="50000"/>
                  </a:schemeClr>
                </a:solidFill>
                <a:latin typeface="Balaram" pitchFamily="2" charset="0"/>
              </a:rPr>
              <a:t>Pariksit</a:t>
            </a:r>
            <a:endParaRPr lang="en-US" dirty="0" smtClean="0">
              <a:solidFill>
                <a:schemeClr val="accent1">
                  <a:lumMod val="50000"/>
                </a:schemeClr>
              </a:solidFill>
              <a:latin typeface="Balaram" pitchFamily="2" charset="0"/>
            </a:endParaRPr>
          </a:p>
          <a:p>
            <a:pPr marL="274320" algn="l" fontAlgn="auto">
              <a:lnSpc>
                <a:spcPct val="150000"/>
              </a:lnSpc>
              <a:spcAft>
                <a:spcPts val="0"/>
              </a:spcAft>
              <a:defRPr/>
            </a:pPr>
            <a:r>
              <a:rPr lang="en-US" dirty="0" smtClean="0">
                <a:solidFill>
                  <a:schemeClr val="accent1">
                    <a:lumMod val="50000"/>
                  </a:schemeClr>
                </a:solidFill>
                <a:latin typeface="Balaram" pitchFamily="2" charset="0"/>
              </a:rPr>
              <a:t>     </a:t>
            </a:r>
            <a:r>
              <a:rPr lang="en-US" dirty="0">
                <a:solidFill>
                  <a:srgbClr val="C00000"/>
                </a:solidFill>
                <a:latin typeface="Balaram" pitchFamily="2" charset="0"/>
              </a:rPr>
              <a:t> </a:t>
            </a:r>
            <a:r>
              <a:rPr lang="en-US" dirty="0" smtClean="0">
                <a:solidFill>
                  <a:srgbClr val="C00000"/>
                </a:solidFill>
                <a:latin typeface="Balaram" pitchFamily="2" charset="0"/>
              </a:rPr>
              <a:t>           </a:t>
            </a:r>
            <a:r>
              <a:rPr lang="en-US" dirty="0" smtClean="0">
                <a:solidFill>
                  <a:schemeClr val="accent1">
                    <a:lumMod val="50000"/>
                  </a:schemeClr>
                </a:solidFill>
                <a:latin typeface="Balaram" pitchFamily="2" charset="0"/>
              </a:rPr>
              <a:t>Corruption </a:t>
            </a:r>
            <a:r>
              <a:rPr lang="en-US" dirty="0">
                <a:solidFill>
                  <a:schemeClr val="accent1">
                    <a:lumMod val="50000"/>
                  </a:schemeClr>
                </a:solidFill>
                <a:latin typeface="Balaram" pitchFamily="2" charset="0"/>
              </a:rPr>
              <a:t>free state</a:t>
            </a:r>
          </a:p>
          <a:p>
            <a:pPr marL="274320" algn="l" fontAlgn="auto">
              <a:lnSpc>
                <a:spcPct val="150000"/>
              </a:lnSpc>
              <a:spcAft>
                <a:spcPts val="0"/>
              </a:spcAft>
              <a:defRPr/>
            </a:pPr>
            <a:r>
              <a:rPr lang="en-US" dirty="0" smtClean="0">
                <a:solidFill>
                  <a:schemeClr val="accent1">
                    <a:lumMod val="50000"/>
                  </a:schemeClr>
                </a:solidFill>
                <a:latin typeface="Balaram" pitchFamily="2" charset="0"/>
              </a:rPr>
              <a:t>          </a:t>
            </a:r>
            <a:r>
              <a:rPr lang="en-US" dirty="0" smtClean="0">
                <a:solidFill>
                  <a:srgbClr val="C00000"/>
                </a:solidFill>
                <a:latin typeface="Balaram" pitchFamily="2" charset="0"/>
              </a:rPr>
              <a:t>45: </a:t>
            </a:r>
            <a:r>
              <a:rPr lang="vi-VN" dirty="0">
                <a:solidFill>
                  <a:schemeClr val="accent1">
                    <a:lumMod val="50000"/>
                  </a:schemeClr>
                </a:solidFill>
                <a:latin typeface="Balaram" pitchFamily="2" charset="0"/>
              </a:rPr>
              <a:t>Mahārāja Parīkṣit</a:t>
            </a:r>
            <a:r>
              <a:rPr lang="en-US" dirty="0">
                <a:solidFill>
                  <a:schemeClr val="accent1">
                    <a:lumMod val="50000"/>
                  </a:schemeClr>
                </a:solidFill>
                <a:latin typeface="Balaram" pitchFamily="2" charset="0"/>
              </a:rPr>
              <a:t> – expert administrator</a:t>
            </a:r>
          </a:p>
        </p:txBody>
      </p:sp>
      <p:sp>
        <p:nvSpPr>
          <p:cNvPr id="2" name="Rectangle 1"/>
          <p:cNvSpPr/>
          <p:nvPr/>
        </p:nvSpPr>
        <p:spPr>
          <a:xfrm>
            <a:off x="3245859" y="172135"/>
            <a:ext cx="2090316" cy="834587"/>
          </a:xfrm>
          <a:prstGeom prst="rect">
            <a:avLst/>
          </a:prstGeom>
        </p:spPr>
        <p:txBody>
          <a:bodyPr wrap="none">
            <a:spAutoFit/>
          </a:bodyPr>
          <a:lstStyle/>
          <a:p>
            <a:pPr marL="274320" fontAlgn="auto">
              <a:lnSpc>
                <a:spcPct val="150000"/>
              </a:lnSpc>
              <a:spcAft>
                <a:spcPts val="0"/>
              </a:spcAft>
              <a:defRPr/>
            </a:pPr>
            <a:r>
              <a:rPr lang="en-US" sz="3600" b="1" spc="150" dirty="0">
                <a:solidFill>
                  <a:schemeClr val="accent1">
                    <a:lumMod val="50000"/>
                  </a:schemeClr>
                </a:solidFill>
                <a:latin typeface="Balaram" pitchFamily="2" charset="0"/>
              </a:rPr>
              <a:t>Outline</a:t>
            </a:r>
            <a:endParaRPr lang="en-US" sz="3600" dirty="0">
              <a:solidFill>
                <a:schemeClr val="accent1">
                  <a:lumMod val="50000"/>
                </a:schemeClr>
              </a:solidFill>
              <a:latin typeface="Balaram"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1.17.38</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673100"/>
            <a:ext cx="8509000" cy="2170112"/>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sūta</a:t>
            </a:r>
            <a:r>
              <a:rPr lang="vi-VN" sz="2600" dirty="0">
                <a:solidFill>
                  <a:schemeClr val="accent2">
                    <a:lumMod val="25000"/>
                  </a:schemeClr>
                </a:solidFill>
                <a:latin typeface="Balaram" pitchFamily="2" charset="0"/>
              </a:rPr>
              <a:t> uvāca</a:t>
            </a:r>
          </a:p>
          <a:p>
            <a:r>
              <a:rPr lang="vi-VN" sz="2600" dirty="0">
                <a:solidFill>
                  <a:schemeClr val="accent2">
                    <a:lumMod val="25000"/>
                  </a:schemeClr>
                </a:solidFill>
                <a:latin typeface="Balaram" pitchFamily="2" charset="0"/>
              </a:rPr>
              <a:t>abhyarthitas tadā tasmai</a:t>
            </a:r>
          </a:p>
          <a:p>
            <a:r>
              <a:rPr lang="vi-VN" sz="2600" dirty="0">
                <a:solidFill>
                  <a:schemeClr val="accent2">
                    <a:lumMod val="25000"/>
                  </a:schemeClr>
                </a:solidFill>
                <a:latin typeface="Balaram" pitchFamily="2" charset="0"/>
              </a:rPr>
              <a:t>sthānāni kalaye dadau</a:t>
            </a:r>
          </a:p>
          <a:p>
            <a:r>
              <a:rPr lang="vi-VN" sz="2600" dirty="0">
                <a:solidFill>
                  <a:schemeClr val="accent2">
                    <a:lumMod val="25000"/>
                  </a:schemeClr>
                </a:solidFill>
                <a:latin typeface="Balaram" pitchFamily="2" charset="0"/>
              </a:rPr>
              <a:t>dyūtaḿ pānaḿ striyaḥ sūnā</a:t>
            </a:r>
          </a:p>
          <a:p>
            <a:r>
              <a:rPr lang="vi-VN" sz="2600" dirty="0">
                <a:solidFill>
                  <a:schemeClr val="accent2">
                    <a:lumMod val="25000"/>
                  </a:schemeClr>
                </a:solidFill>
                <a:latin typeface="Balaram" pitchFamily="2" charset="0"/>
              </a:rPr>
              <a:t>yatrādharmaś catur-vidhaḥ</a:t>
            </a:r>
          </a:p>
        </p:txBody>
      </p:sp>
      <p:sp>
        <p:nvSpPr>
          <p:cNvPr id="4" name="Rectangle 3"/>
          <p:cNvSpPr/>
          <p:nvPr/>
        </p:nvSpPr>
        <p:spPr>
          <a:xfrm>
            <a:off x="279400" y="3441700"/>
            <a:ext cx="4838700" cy="2677656"/>
          </a:xfrm>
          <a:prstGeom prst="rect">
            <a:avLst/>
          </a:prstGeom>
        </p:spPr>
        <p:txBody>
          <a:bodyPr wrap="square">
            <a:spAutoFit/>
          </a:bodyPr>
          <a:lstStyle/>
          <a:p>
            <a:pPr>
              <a:defRPr/>
            </a:pPr>
            <a:r>
              <a:rPr lang="en-US" dirty="0" err="1" smtClean="0">
                <a:solidFill>
                  <a:schemeClr val="accent1">
                    <a:lumMod val="50000"/>
                  </a:schemeClr>
                </a:solidFill>
                <a:latin typeface="Balaram" pitchFamily="2" charset="0"/>
              </a:rPr>
              <a:t>Sūta</a:t>
            </a:r>
            <a:r>
              <a:rPr lang="en-US" dirty="0">
                <a:solidFill>
                  <a:schemeClr val="accent1">
                    <a:lumMod val="50000"/>
                  </a:schemeClr>
                </a:solidFill>
                <a:latin typeface="Balaram" pitchFamily="2" charset="0"/>
              </a:rPr>
              <a:t> </a:t>
            </a:r>
            <a:r>
              <a:rPr lang="en-US" dirty="0" err="1">
                <a:solidFill>
                  <a:schemeClr val="accent1">
                    <a:lumMod val="50000"/>
                  </a:schemeClr>
                </a:solidFill>
                <a:latin typeface="Balaram" pitchFamily="2" charset="0"/>
              </a:rPr>
              <a:t>Gosvāmī</a:t>
            </a:r>
            <a:r>
              <a:rPr lang="en-US" dirty="0">
                <a:solidFill>
                  <a:schemeClr val="accent1">
                    <a:lumMod val="50000"/>
                  </a:schemeClr>
                </a:solidFill>
                <a:latin typeface="Balaram" pitchFamily="2" charset="0"/>
              </a:rPr>
              <a:t> said: Mahārāja Parīkṣit, thus being petitioned by the personality of Kali, gave him permission to reside in places where gambling, drinking, prostitution and animal slaughter were performed.</a:t>
            </a:r>
          </a:p>
        </p:txBody>
      </p:sp>
      <p:pic>
        <p:nvPicPr>
          <p:cNvPr id="2051" name="Picture 3" descr="C:\Personal\Iskcon\BhaktiVaibhav\Resources\Pictures\Pictures\Pariksit &amp; Ka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263900"/>
            <a:ext cx="3541776" cy="3443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9" y="309184"/>
            <a:ext cx="7886700" cy="6740307"/>
          </a:xfrm>
          <a:prstGeom prst="rect">
            <a:avLst/>
          </a:prstGeom>
        </p:spPr>
        <p:txBody>
          <a:bodyPr wrap="square">
            <a:spAutoFit/>
          </a:bodyPr>
          <a:lstStyle/>
          <a:p>
            <a:pPr marL="342900" indent="-342900" algn="l">
              <a:buFont typeface="Wingdings" pitchFamily="2" charset="2"/>
              <a:buChar char="§"/>
            </a:pPr>
            <a:r>
              <a:rPr lang="en-US" dirty="0">
                <a:latin typeface="Balaram" pitchFamily="2" charset="0"/>
              </a:rPr>
              <a:t>Vedic </a:t>
            </a:r>
            <a:r>
              <a:rPr lang="en-US" dirty="0" smtClean="0">
                <a:latin typeface="Balaram" pitchFamily="2" charset="0"/>
              </a:rPr>
              <a:t>injunctions</a:t>
            </a:r>
            <a:endParaRPr lang="en-US" dirty="0">
              <a:latin typeface="Balaram" pitchFamily="2" charset="0"/>
            </a:endParaRPr>
          </a:p>
          <a:p>
            <a:pPr marL="800100" lvl="1" indent="-342900" algn="l">
              <a:buFont typeface="Arial" pitchFamily="34" charset="0"/>
              <a:buChar char="•"/>
            </a:pPr>
            <a:r>
              <a:rPr lang="en-US" dirty="0" err="1">
                <a:solidFill>
                  <a:schemeClr val="accent1">
                    <a:lumMod val="50000"/>
                  </a:schemeClr>
                </a:solidFill>
                <a:latin typeface="Balaram" pitchFamily="2" charset="0"/>
              </a:rPr>
              <a:t>Pravrtti</a:t>
            </a:r>
            <a:r>
              <a:rPr lang="en-US" dirty="0">
                <a:solidFill>
                  <a:schemeClr val="accent1">
                    <a:lumMod val="50000"/>
                  </a:schemeClr>
                </a:solidFill>
                <a:latin typeface="Balaram" pitchFamily="2" charset="0"/>
              </a:rPr>
              <a:t> – Path of sense enjoyment- To gradually regulate activities </a:t>
            </a:r>
          </a:p>
          <a:p>
            <a:pPr marL="800100" lvl="1" indent="-342900" algn="l">
              <a:buFont typeface="Arial" pitchFamily="34" charset="0"/>
              <a:buChar char="•"/>
            </a:pPr>
            <a:r>
              <a:rPr lang="en-US" dirty="0" err="1">
                <a:solidFill>
                  <a:srgbClr val="C00000"/>
                </a:solidFill>
                <a:latin typeface="Balaram" pitchFamily="2" charset="0"/>
              </a:rPr>
              <a:t>Nivrtti</a:t>
            </a:r>
            <a:r>
              <a:rPr lang="en-US" dirty="0">
                <a:solidFill>
                  <a:srgbClr val="C00000"/>
                </a:solidFill>
                <a:latin typeface="Balaram" pitchFamily="2" charset="0"/>
              </a:rPr>
              <a:t> – Path of renunciation </a:t>
            </a:r>
            <a:r>
              <a:rPr lang="en-US" dirty="0" smtClean="0">
                <a:solidFill>
                  <a:srgbClr val="C00000"/>
                </a:solidFill>
                <a:latin typeface="Balaram" pitchFamily="2" charset="0"/>
              </a:rPr>
              <a:t>– superior</a:t>
            </a:r>
          </a:p>
          <a:p>
            <a:pPr lvl="1" algn="l"/>
            <a:endParaRPr lang="en-US" dirty="0" smtClean="0">
              <a:latin typeface="Balaram" pitchFamily="2" charset="0"/>
            </a:endParaRPr>
          </a:p>
          <a:p>
            <a:pPr marL="342900" indent="-342900" algn="l">
              <a:buFont typeface="Wingdings" pitchFamily="2" charset="2"/>
              <a:buChar char="§"/>
            </a:pPr>
            <a:r>
              <a:rPr lang="en-US" dirty="0" smtClean="0">
                <a:latin typeface="Balaram" pitchFamily="2" charset="0"/>
              </a:rPr>
              <a:t>Establishing principles of religion – </a:t>
            </a:r>
          </a:p>
          <a:p>
            <a:pPr marL="800100" lvl="1" indent="-342900" algn="l">
              <a:buFont typeface="Arial" pitchFamily="34" charset="0"/>
              <a:buChar char="•"/>
            </a:pPr>
            <a:r>
              <a:rPr lang="en-US" dirty="0" smtClean="0">
                <a:solidFill>
                  <a:schemeClr val="accent1">
                    <a:lumMod val="50000"/>
                  </a:schemeClr>
                </a:solidFill>
                <a:latin typeface="Balaram" pitchFamily="2" charset="0"/>
              </a:rPr>
              <a:t>Two compulsory fasting days in a month, if not more (Austerity).</a:t>
            </a:r>
          </a:p>
          <a:p>
            <a:pPr marL="800100" lvl="1" indent="-342900" algn="l">
              <a:buFont typeface="Arial" pitchFamily="34" charset="0"/>
              <a:buChar char="•"/>
            </a:pPr>
            <a:r>
              <a:rPr lang="en-US" dirty="0" smtClean="0">
                <a:solidFill>
                  <a:schemeClr val="accent1">
                    <a:lumMod val="50000"/>
                  </a:schemeClr>
                </a:solidFill>
                <a:latin typeface="Balaram" pitchFamily="2" charset="0"/>
              </a:rPr>
              <a:t>Compulsory marriage(24/16). Abolish divorce act.</a:t>
            </a:r>
            <a:r>
              <a:rPr lang="en-US" dirty="0" smtClean="0">
                <a:solidFill>
                  <a:schemeClr val="accent1">
                    <a:lumMod val="50000"/>
                  </a:schemeClr>
                </a:solidFill>
                <a:latin typeface="Balaram" pitchFamily="2" charset="0"/>
              </a:rPr>
              <a:t> </a:t>
            </a:r>
          </a:p>
          <a:p>
            <a:pPr marL="800100" lvl="1" indent="-342900" algn="l">
              <a:buFont typeface="Arial" pitchFamily="34" charset="0"/>
              <a:buChar char="•"/>
            </a:pPr>
            <a:r>
              <a:rPr lang="en-US" dirty="0" smtClean="0">
                <a:solidFill>
                  <a:schemeClr val="accent1">
                    <a:lumMod val="50000"/>
                  </a:schemeClr>
                </a:solidFill>
                <a:latin typeface="Balaram" pitchFamily="2" charset="0"/>
              </a:rPr>
              <a:t>Giving charity to create spiritual atmosphere by preaching principles of </a:t>
            </a:r>
            <a:r>
              <a:rPr lang="en-US" dirty="0" err="1" smtClean="0">
                <a:solidFill>
                  <a:schemeClr val="accent1">
                    <a:lumMod val="50000"/>
                  </a:schemeClr>
                </a:solidFill>
                <a:latin typeface="Balaram" pitchFamily="2" charset="0"/>
              </a:rPr>
              <a:t>Bhagavatam</a:t>
            </a:r>
            <a:r>
              <a:rPr lang="en-US" dirty="0" smtClean="0">
                <a:solidFill>
                  <a:schemeClr val="accent1">
                    <a:lumMod val="50000"/>
                  </a:schemeClr>
                </a:solidFill>
                <a:latin typeface="Balaram" pitchFamily="2" charset="0"/>
              </a:rPr>
              <a:t> -</a:t>
            </a:r>
          </a:p>
          <a:p>
            <a:pPr marL="1257300" lvl="2" indent="-342900" algn="l">
              <a:buFont typeface="Wingdings" pitchFamily="2" charset="2"/>
              <a:buChar char="Ø"/>
            </a:pPr>
            <a:r>
              <a:rPr lang="en-US" dirty="0" smtClean="0">
                <a:solidFill>
                  <a:schemeClr val="accent1">
                    <a:lumMod val="75000"/>
                  </a:schemeClr>
                </a:solidFill>
                <a:latin typeface="Balaram" pitchFamily="2" charset="0"/>
              </a:rPr>
              <a:t>Karma-yoga</a:t>
            </a:r>
          </a:p>
          <a:p>
            <a:pPr marL="1257300" lvl="2" indent="-342900" algn="l">
              <a:buFont typeface="Wingdings" pitchFamily="2" charset="2"/>
              <a:buChar char="Ø"/>
            </a:pPr>
            <a:r>
              <a:rPr lang="en-US" dirty="0" smtClean="0">
                <a:solidFill>
                  <a:schemeClr val="accent1">
                    <a:lumMod val="75000"/>
                  </a:schemeClr>
                </a:solidFill>
                <a:latin typeface="Balaram" pitchFamily="2" charset="0"/>
              </a:rPr>
              <a:t>Regular hearing </a:t>
            </a:r>
            <a:r>
              <a:rPr lang="en-US" dirty="0" err="1" smtClean="0">
                <a:solidFill>
                  <a:schemeClr val="accent1">
                    <a:lumMod val="75000"/>
                  </a:schemeClr>
                </a:solidFill>
                <a:latin typeface="Balaram" pitchFamily="2" charset="0"/>
              </a:rPr>
              <a:t>Srimad-Bhagavatam</a:t>
            </a:r>
            <a:endParaRPr lang="en-US" dirty="0" smtClean="0">
              <a:solidFill>
                <a:schemeClr val="accent1">
                  <a:lumMod val="75000"/>
                </a:schemeClr>
              </a:solidFill>
              <a:latin typeface="Balaram" pitchFamily="2" charset="0"/>
            </a:endParaRPr>
          </a:p>
          <a:p>
            <a:pPr marL="1257300" lvl="2" indent="-342900" algn="l">
              <a:buFont typeface="Wingdings" pitchFamily="2" charset="2"/>
              <a:buChar char="Ø"/>
            </a:pPr>
            <a:r>
              <a:rPr lang="en-US" dirty="0" smtClean="0">
                <a:solidFill>
                  <a:schemeClr val="accent1">
                    <a:lumMod val="75000"/>
                  </a:schemeClr>
                </a:solidFill>
                <a:latin typeface="Balaram" pitchFamily="2" charset="0"/>
              </a:rPr>
              <a:t>Congregational chanting</a:t>
            </a:r>
          </a:p>
          <a:p>
            <a:pPr marL="1257300" lvl="2" indent="-342900" algn="l">
              <a:buFont typeface="Wingdings" pitchFamily="2" charset="2"/>
              <a:buChar char="Ø"/>
            </a:pPr>
            <a:r>
              <a:rPr lang="en-US" dirty="0" smtClean="0">
                <a:solidFill>
                  <a:schemeClr val="accent1">
                    <a:lumMod val="75000"/>
                  </a:schemeClr>
                </a:solidFill>
                <a:latin typeface="Balaram" pitchFamily="2" charset="0"/>
              </a:rPr>
              <a:t>Rendering service</a:t>
            </a:r>
          </a:p>
          <a:p>
            <a:pPr marL="1257300" lvl="2" indent="-342900" algn="l">
              <a:buFont typeface="Wingdings" pitchFamily="2" charset="2"/>
              <a:buChar char="Ø"/>
            </a:pPr>
            <a:r>
              <a:rPr lang="en-US" dirty="0" smtClean="0">
                <a:solidFill>
                  <a:schemeClr val="accent1">
                    <a:lumMod val="75000"/>
                  </a:schemeClr>
                </a:solidFill>
                <a:latin typeface="Balaram" pitchFamily="2" charset="0"/>
              </a:rPr>
              <a:t>Residing in spiritual atmosphere</a:t>
            </a:r>
          </a:p>
          <a:p>
            <a:pPr marL="800100" lvl="1" indent="-342900" algn="l">
              <a:buFont typeface="Arial" pitchFamily="34" charset="0"/>
              <a:buChar char="•"/>
            </a:pPr>
            <a:endParaRPr lang="en-US" dirty="0">
              <a:latin typeface="Balaram" pitchFamily="2" charset="0"/>
            </a:endParaRPr>
          </a:p>
          <a:p>
            <a:pPr algn="l"/>
            <a:endParaRPr lang="en-US" dirty="0"/>
          </a:p>
        </p:txBody>
      </p:sp>
    </p:spTree>
    <p:extLst>
      <p:ext uri="{BB962C8B-B14F-4D97-AF65-F5344CB8AC3E}">
        <p14:creationId xmlns:p14="http://schemas.microsoft.com/office/powerpoint/2010/main" val="46824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fade">
                                      <p:cBhvr>
                                        <p:cTn id="45" dur="500"/>
                                        <p:tgtEl>
                                          <p:spTgt spid="4">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animEffect transition="in" filter="fade">
                                      <p:cBhvr>
                                        <p:cTn id="4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5206790"/>
            <a:ext cx="1701801" cy="1778209"/>
          </a:xfrm>
          <a:prstGeom prst="rect">
            <a:avLst/>
          </a:prstGeom>
          <a:effectLst>
            <a:softEdge rad="127000"/>
          </a:effectLst>
        </p:spPr>
      </p:pic>
      <p:sp>
        <p:nvSpPr>
          <p:cNvPr id="3" name="TextBox 2"/>
          <p:cNvSpPr txBox="1"/>
          <p:nvPr/>
        </p:nvSpPr>
        <p:spPr>
          <a:xfrm>
            <a:off x="1016620" y="901700"/>
            <a:ext cx="7136889" cy="4524315"/>
          </a:xfrm>
          <a:prstGeom prst="rect">
            <a:avLst/>
          </a:prstGeom>
          <a:noFill/>
        </p:spPr>
        <p:txBody>
          <a:bodyPr wrap="none">
            <a:spAutoFit/>
          </a:bodyPr>
          <a:lstStyle/>
          <a:p>
            <a:pPr>
              <a:defRPr/>
            </a:pPr>
            <a:r>
              <a:rPr lang="en-US" i="1" dirty="0" smtClean="0">
                <a:solidFill>
                  <a:schemeClr val="accent1">
                    <a:lumMod val="50000"/>
                  </a:schemeClr>
                </a:solidFill>
              </a:rPr>
              <a:t>“</a:t>
            </a:r>
            <a:r>
              <a:rPr lang="en-US" i="1" dirty="0">
                <a:solidFill>
                  <a:schemeClr val="accent1">
                    <a:lumMod val="50000"/>
                  </a:schemeClr>
                </a:solidFill>
              </a:rPr>
              <a:t>Gambling of all description, even speculative business </a:t>
            </a:r>
            <a:endParaRPr lang="en-US" i="1" dirty="0">
              <a:solidFill>
                <a:schemeClr val="accent1">
                  <a:lumMod val="50000"/>
                </a:schemeClr>
              </a:solidFill>
            </a:endParaRPr>
          </a:p>
          <a:p>
            <a:pPr>
              <a:defRPr/>
            </a:pPr>
            <a:r>
              <a:rPr lang="en-US" i="1" dirty="0">
                <a:solidFill>
                  <a:schemeClr val="accent1">
                    <a:lumMod val="50000"/>
                  </a:schemeClr>
                </a:solidFill>
              </a:rPr>
              <a:t>enterprise</a:t>
            </a:r>
            <a:r>
              <a:rPr lang="en-US" i="1" dirty="0">
                <a:solidFill>
                  <a:schemeClr val="accent1">
                    <a:lumMod val="50000"/>
                  </a:schemeClr>
                </a:solidFill>
              </a:rPr>
              <a:t>, is considered to be degrading, and </a:t>
            </a:r>
            <a:endParaRPr lang="en-US" i="1" dirty="0">
              <a:solidFill>
                <a:schemeClr val="accent1">
                  <a:lumMod val="50000"/>
                </a:schemeClr>
              </a:solidFill>
            </a:endParaRPr>
          </a:p>
          <a:p>
            <a:pPr>
              <a:defRPr/>
            </a:pPr>
            <a:r>
              <a:rPr lang="en-US" i="1" dirty="0">
                <a:solidFill>
                  <a:schemeClr val="accent1">
                    <a:lumMod val="50000"/>
                  </a:schemeClr>
                </a:solidFill>
              </a:rPr>
              <a:t>when </a:t>
            </a:r>
            <a:r>
              <a:rPr lang="en-US" i="1" dirty="0">
                <a:solidFill>
                  <a:schemeClr val="accent1">
                    <a:lumMod val="50000"/>
                  </a:schemeClr>
                </a:solidFill>
              </a:rPr>
              <a:t>gambling is encouraged in the state, there </a:t>
            </a:r>
            <a:endParaRPr lang="en-US" i="1" dirty="0">
              <a:solidFill>
                <a:schemeClr val="accent1">
                  <a:lumMod val="50000"/>
                </a:schemeClr>
              </a:solidFill>
            </a:endParaRPr>
          </a:p>
          <a:p>
            <a:pPr>
              <a:defRPr/>
            </a:pPr>
            <a:r>
              <a:rPr lang="en-US" i="1" dirty="0">
                <a:solidFill>
                  <a:schemeClr val="accent1">
                    <a:lumMod val="50000"/>
                  </a:schemeClr>
                </a:solidFill>
              </a:rPr>
              <a:t>is </a:t>
            </a:r>
            <a:r>
              <a:rPr lang="en-US" i="1" dirty="0">
                <a:solidFill>
                  <a:schemeClr val="accent1">
                    <a:lumMod val="50000"/>
                  </a:schemeClr>
                </a:solidFill>
              </a:rPr>
              <a:t>a complete disappearance of truthfulness. </a:t>
            </a:r>
            <a:endParaRPr lang="en-US" i="1" dirty="0">
              <a:solidFill>
                <a:schemeClr val="accent1">
                  <a:lumMod val="50000"/>
                </a:schemeClr>
              </a:solidFill>
            </a:endParaRPr>
          </a:p>
          <a:p>
            <a:pPr>
              <a:defRPr/>
            </a:pPr>
            <a:r>
              <a:rPr lang="en-US" i="1" dirty="0">
                <a:solidFill>
                  <a:schemeClr val="accent1">
                    <a:lumMod val="50000"/>
                  </a:schemeClr>
                </a:solidFill>
              </a:rPr>
              <a:t>Allowing </a:t>
            </a:r>
            <a:r>
              <a:rPr lang="en-US" i="1" dirty="0">
                <a:solidFill>
                  <a:schemeClr val="accent1">
                    <a:lumMod val="50000"/>
                  </a:schemeClr>
                </a:solidFill>
              </a:rPr>
              <a:t>young boys and girls to remain unmarried </a:t>
            </a:r>
            <a:endParaRPr lang="en-US" i="1" dirty="0">
              <a:solidFill>
                <a:schemeClr val="accent1">
                  <a:lumMod val="50000"/>
                </a:schemeClr>
              </a:solidFill>
            </a:endParaRPr>
          </a:p>
          <a:p>
            <a:pPr>
              <a:defRPr/>
            </a:pPr>
            <a:r>
              <a:rPr lang="en-US" i="1" dirty="0">
                <a:solidFill>
                  <a:schemeClr val="accent1">
                    <a:lumMod val="50000"/>
                  </a:schemeClr>
                </a:solidFill>
              </a:rPr>
              <a:t>more </a:t>
            </a:r>
            <a:r>
              <a:rPr lang="en-US" i="1" dirty="0">
                <a:solidFill>
                  <a:schemeClr val="accent1">
                    <a:lumMod val="50000"/>
                  </a:schemeClr>
                </a:solidFill>
              </a:rPr>
              <a:t>than the above-mentioned ages and licensing </a:t>
            </a:r>
            <a:endParaRPr lang="en-US" i="1" dirty="0">
              <a:solidFill>
                <a:schemeClr val="accent1">
                  <a:lumMod val="50000"/>
                </a:schemeClr>
              </a:solidFill>
            </a:endParaRPr>
          </a:p>
          <a:p>
            <a:pPr>
              <a:defRPr/>
            </a:pPr>
            <a:r>
              <a:rPr lang="en-US" i="1" dirty="0">
                <a:solidFill>
                  <a:schemeClr val="accent1">
                    <a:lumMod val="50000"/>
                  </a:schemeClr>
                </a:solidFill>
              </a:rPr>
              <a:t>animal </a:t>
            </a:r>
            <a:r>
              <a:rPr lang="en-US" i="1" dirty="0">
                <a:solidFill>
                  <a:schemeClr val="accent1">
                    <a:lumMod val="50000"/>
                  </a:schemeClr>
                </a:solidFill>
              </a:rPr>
              <a:t>slaughterhouses of all description should </a:t>
            </a:r>
            <a:endParaRPr lang="en-US" i="1" dirty="0">
              <a:solidFill>
                <a:schemeClr val="accent1">
                  <a:lumMod val="50000"/>
                </a:schemeClr>
              </a:solidFill>
            </a:endParaRPr>
          </a:p>
          <a:p>
            <a:pPr>
              <a:defRPr/>
            </a:pPr>
            <a:r>
              <a:rPr lang="en-US" i="1" dirty="0">
                <a:solidFill>
                  <a:schemeClr val="accent1">
                    <a:lumMod val="50000"/>
                  </a:schemeClr>
                </a:solidFill>
              </a:rPr>
              <a:t>be </a:t>
            </a:r>
            <a:r>
              <a:rPr lang="en-US" i="1" dirty="0">
                <a:solidFill>
                  <a:schemeClr val="accent1">
                    <a:lumMod val="50000"/>
                  </a:schemeClr>
                </a:solidFill>
              </a:rPr>
              <a:t>at once prohibited. The flesh-eaters may be </a:t>
            </a:r>
            <a:endParaRPr lang="en-US" i="1" dirty="0">
              <a:solidFill>
                <a:schemeClr val="accent1">
                  <a:lumMod val="50000"/>
                </a:schemeClr>
              </a:solidFill>
            </a:endParaRPr>
          </a:p>
          <a:p>
            <a:pPr>
              <a:defRPr/>
            </a:pPr>
            <a:r>
              <a:rPr lang="en-US" i="1" dirty="0">
                <a:solidFill>
                  <a:schemeClr val="accent1">
                    <a:lumMod val="50000"/>
                  </a:schemeClr>
                </a:solidFill>
              </a:rPr>
              <a:t>allowed </a:t>
            </a:r>
            <a:r>
              <a:rPr lang="en-US" i="1" dirty="0">
                <a:solidFill>
                  <a:schemeClr val="accent1">
                    <a:lumMod val="50000"/>
                  </a:schemeClr>
                </a:solidFill>
              </a:rPr>
              <a:t>to take flesh as mentioned in the scriptures, </a:t>
            </a:r>
            <a:endParaRPr lang="en-US" i="1" dirty="0">
              <a:solidFill>
                <a:schemeClr val="accent1">
                  <a:lumMod val="50000"/>
                </a:schemeClr>
              </a:solidFill>
            </a:endParaRPr>
          </a:p>
          <a:p>
            <a:pPr>
              <a:defRPr/>
            </a:pPr>
            <a:r>
              <a:rPr lang="en-US" i="1" dirty="0">
                <a:solidFill>
                  <a:schemeClr val="accent1">
                    <a:lumMod val="50000"/>
                  </a:schemeClr>
                </a:solidFill>
              </a:rPr>
              <a:t>and </a:t>
            </a:r>
            <a:r>
              <a:rPr lang="en-US" i="1" dirty="0">
                <a:solidFill>
                  <a:schemeClr val="accent1">
                    <a:lumMod val="50000"/>
                  </a:schemeClr>
                </a:solidFill>
              </a:rPr>
              <a:t>not otherwise. Intoxication of all </a:t>
            </a:r>
            <a:endParaRPr lang="en-US" i="1" dirty="0">
              <a:solidFill>
                <a:schemeClr val="accent1">
                  <a:lumMod val="50000"/>
                </a:schemeClr>
              </a:solidFill>
            </a:endParaRPr>
          </a:p>
          <a:p>
            <a:pPr>
              <a:defRPr/>
            </a:pPr>
            <a:r>
              <a:rPr lang="en-US" i="1" dirty="0">
                <a:solidFill>
                  <a:schemeClr val="accent1">
                    <a:lumMod val="50000"/>
                  </a:schemeClr>
                </a:solidFill>
              </a:rPr>
              <a:t>description </a:t>
            </a:r>
            <a:r>
              <a:rPr lang="en-US" i="1" dirty="0">
                <a:solidFill>
                  <a:schemeClr val="accent1">
                    <a:lumMod val="50000"/>
                  </a:schemeClr>
                </a:solidFill>
              </a:rPr>
              <a:t>— even smoking cigarettes, chewing </a:t>
            </a:r>
            <a:endParaRPr lang="en-US" i="1" dirty="0">
              <a:solidFill>
                <a:schemeClr val="accent1">
                  <a:lumMod val="50000"/>
                </a:schemeClr>
              </a:solidFill>
            </a:endParaRPr>
          </a:p>
          <a:p>
            <a:pPr>
              <a:defRPr/>
            </a:pPr>
            <a:r>
              <a:rPr lang="en-US" i="1" dirty="0">
                <a:solidFill>
                  <a:schemeClr val="accent1">
                    <a:lumMod val="50000"/>
                  </a:schemeClr>
                </a:solidFill>
              </a:rPr>
              <a:t>tobacco </a:t>
            </a:r>
            <a:r>
              <a:rPr lang="en-US" i="1" dirty="0">
                <a:solidFill>
                  <a:schemeClr val="accent1">
                    <a:lumMod val="50000"/>
                  </a:schemeClr>
                </a:solidFill>
              </a:rPr>
              <a:t>or the drinking of tea — must be prohibited</a:t>
            </a:r>
            <a:r>
              <a:rPr lang="en-US" i="1" dirty="0" smtClean="0">
                <a:solidFill>
                  <a:schemeClr val="accent1">
                    <a:lumMod val="50000"/>
                  </a:schemeClr>
                </a:solidFill>
              </a:rPr>
              <a:t>.</a:t>
            </a:r>
            <a:r>
              <a:rPr lang="en-US" i="1" dirty="0" smtClean="0">
                <a:solidFill>
                  <a:schemeClr val="accent1">
                    <a:lumMod val="50000"/>
                  </a:schemeClr>
                </a:solidFill>
              </a:rPr>
              <a:t>”</a:t>
            </a:r>
            <a:endParaRPr lang="en-US" i="1" dirty="0">
              <a:solidFill>
                <a:schemeClr val="accent1">
                  <a:lumMod val="50000"/>
                </a:schemeClr>
              </a:solidFill>
            </a:endParaRPr>
          </a:p>
        </p:txBody>
      </p:sp>
    </p:spTree>
    <p:extLst>
      <p:ext uri="{BB962C8B-B14F-4D97-AF65-F5344CB8AC3E}">
        <p14:creationId xmlns:p14="http://schemas.microsoft.com/office/powerpoint/2010/main" val="30731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Grp="1" noChangeArrowheads="1"/>
          </p:cNvSpPr>
          <p:nvPr>
            <p:ph type="title" idx="4294967295"/>
          </p:nvPr>
        </p:nvSpPr>
        <p:spPr>
          <a:xfrm>
            <a:off x="1033463" y="152400"/>
            <a:ext cx="6840537" cy="690563"/>
          </a:xfrm>
        </p:spPr>
        <p:txBody>
          <a:bodyPr/>
          <a:lstStyle/>
          <a:p>
            <a:pPr eaLnBrk="1" fontAlgn="auto" hangingPunct="1">
              <a:spcAft>
                <a:spcPts val="0"/>
              </a:spcAft>
              <a:defRPr/>
            </a:pPr>
            <a:r>
              <a:rPr lang="en-US" sz="2400" b="1" dirty="0" smtClean="0">
                <a:solidFill>
                  <a:schemeClr val="accent1">
                    <a:lumMod val="50000"/>
                  </a:schemeClr>
                </a:solidFill>
                <a:latin typeface="Balaram" pitchFamily="2" charset="0"/>
                <a:ea typeface="Times New Roman" pitchFamily="18" charset="0"/>
                <a:cs typeface="Tahoma" pitchFamily="34" charset="0"/>
              </a:rPr>
              <a:t>SB 1.17.39</a:t>
            </a:r>
            <a:endParaRPr lang="en-US" sz="2400" b="1" dirty="0" smtClean="0">
              <a:solidFill>
                <a:schemeClr val="accent1">
                  <a:lumMod val="50000"/>
                </a:schemeClr>
              </a:solidFill>
              <a:ea typeface="Times New Roman" pitchFamily="18" charset="0"/>
              <a:cs typeface="Tahoma" pitchFamily="34" charset="0"/>
            </a:endParaRPr>
          </a:p>
        </p:txBody>
      </p:sp>
      <p:sp>
        <p:nvSpPr>
          <p:cNvPr id="8" name="Title 1"/>
          <p:cNvSpPr txBox="1">
            <a:spLocks/>
          </p:cNvSpPr>
          <p:nvPr/>
        </p:nvSpPr>
        <p:spPr bwMode="auto">
          <a:xfrm>
            <a:off x="279400" y="685800"/>
            <a:ext cx="8509000" cy="1917700"/>
          </a:xfrm>
          <a:prstGeom prst="rect">
            <a:avLst/>
          </a:prstGeom>
          <a:noFill/>
          <a:ln w="9525">
            <a:noFill/>
            <a:miter lim="800000"/>
            <a:headEnd/>
            <a:tailEnd/>
          </a:ln>
          <a:effectLst/>
        </p:spPr>
        <p:txBody>
          <a:bodyPr anchor="b">
            <a:noAutofit/>
          </a:bodyPr>
          <a:lstStyle/>
          <a:p>
            <a:r>
              <a:rPr lang="vi-VN" sz="2600" dirty="0" smtClean="0">
                <a:solidFill>
                  <a:schemeClr val="accent2">
                    <a:lumMod val="25000"/>
                  </a:schemeClr>
                </a:solidFill>
                <a:latin typeface="Balaram" pitchFamily="2" charset="0"/>
              </a:rPr>
              <a:t>punaś</a:t>
            </a:r>
            <a:r>
              <a:rPr lang="vi-VN" sz="2600" dirty="0">
                <a:solidFill>
                  <a:schemeClr val="accent2">
                    <a:lumMod val="25000"/>
                  </a:schemeClr>
                </a:solidFill>
                <a:latin typeface="Balaram" pitchFamily="2" charset="0"/>
              </a:rPr>
              <a:t> ca yācamānāya</a:t>
            </a:r>
          </a:p>
          <a:p>
            <a:r>
              <a:rPr lang="vi-VN" sz="2600" dirty="0">
                <a:solidFill>
                  <a:schemeClr val="accent2">
                    <a:lumMod val="25000"/>
                  </a:schemeClr>
                </a:solidFill>
                <a:latin typeface="Balaram" pitchFamily="2" charset="0"/>
              </a:rPr>
              <a:t>jāta-rūpam adāt prabhuḥ</a:t>
            </a:r>
          </a:p>
          <a:p>
            <a:r>
              <a:rPr lang="vi-VN" sz="2600" dirty="0">
                <a:solidFill>
                  <a:schemeClr val="accent2">
                    <a:lumMod val="25000"/>
                  </a:schemeClr>
                </a:solidFill>
                <a:latin typeface="Balaram" pitchFamily="2" charset="0"/>
              </a:rPr>
              <a:t>tato 'nṛtaḿ madaḿ kāmaḿ</a:t>
            </a:r>
          </a:p>
          <a:p>
            <a:r>
              <a:rPr lang="vi-VN" sz="2600" dirty="0">
                <a:solidFill>
                  <a:schemeClr val="accent2">
                    <a:lumMod val="25000"/>
                  </a:schemeClr>
                </a:solidFill>
                <a:latin typeface="Balaram" pitchFamily="2" charset="0"/>
              </a:rPr>
              <a:t>rajo vairaḿ ca pañcamam</a:t>
            </a:r>
          </a:p>
        </p:txBody>
      </p:sp>
      <p:sp>
        <p:nvSpPr>
          <p:cNvPr id="4" name="Rectangle 3"/>
          <p:cNvSpPr/>
          <p:nvPr/>
        </p:nvSpPr>
        <p:spPr>
          <a:xfrm>
            <a:off x="279400" y="3617913"/>
            <a:ext cx="4983129" cy="2677656"/>
          </a:xfrm>
          <a:prstGeom prst="rect">
            <a:avLst/>
          </a:prstGeom>
        </p:spPr>
        <p:txBody>
          <a:bodyPr wrap="square">
            <a:spAutoFit/>
          </a:bodyPr>
          <a:lstStyle/>
          <a:p>
            <a:pPr>
              <a:defRPr/>
            </a:pPr>
            <a:r>
              <a:rPr lang="en-US" dirty="0" smtClean="0">
                <a:solidFill>
                  <a:schemeClr val="accent1">
                    <a:lumMod val="50000"/>
                  </a:schemeClr>
                </a:solidFill>
                <a:latin typeface="Balaram" pitchFamily="2" charset="0"/>
              </a:rPr>
              <a:t>The </a:t>
            </a:r>
            <a:r>
              <a:rPr lang="en-US" dirty="0">
                <a:solidFill>
                  <a:schemeClr val="accent1">
                    <a:lumMod val="50000"/>
                  </a:schemeClr>
                </a:solidFill>
                <a:latin typeface="Balaram" pitchFamily="2" charset="0"/>
              </a:rPr>
              <a:t>personality of Kali asked for something more, and because of his begging, the King gave him permission to live where there is gold because wherever there is gold there is also falsity, intoxication, lust, envy and enmity.</a:t>
            </a:r>
          </a:p>
        </p:txBody>
      </p:sp>
      <p:pic>
        <p:nvPicPr>
          <p:cNvPr id="3074" name="Picture 2" descr="http://www.vedaveda.com/articles/article1/img-article1/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753" y="3581400"/>
            <a:ext cx="3641322"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87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9" y="309184"/>
            <a:ext cx="7886700" cy="5262979"/>
          </a:xfrm>
          <a:prstGeom prst="rect">
            <a:avLst/>
          </a:prstGeom>
        </p:spPr>
        <p:txBody>
          <a:bodyPr wrap="square">
            <a:spAutoFit/>
          </a:bodyPr>
          <a:lstStyle/>
          <a:p>
            <a:pPr marL="342900" indent="-342900" algn="l">
              <a:buFont typeface="Wingdings" pitchFamily="2" charset="2"/>
              <a:buChar char="§"/>
            </a:pPr>
            <a:r>
              <a:rPr lang="en-US" dirty="0" smtClean="0">
                <a:latin typeface="Balaram" pitchFamily="2" charset="0"/>
              </a:rPr>
              <a:t>Gold encourages - </a:t>
            </a:r>
            <a:endParaRPr lang="en-US" dirty="0">
              <a:latin typeface="Balaram" pitchFamily="2" charset="0"/>
            </a:endParaRPr>
          </a:p>
          <a:p>
            <a:pPr marL="800100" lvl="1" indent="-342900" algn="l">
              <a:buFont typeface="Arial" pitchFamily="34" charset="0"/>
              <a:buChar char="•"/>
            </a:pPr>
            <a:r>
              <a:rPr lang="en-US" dirty="0" smtClean="0">
                <a:solidFill>
                  <a:schemeClr val="accent1">
                    <a:lumMod val="50000"/>
                  </a:schemeClr>
                </a:solidFill>
                <a:latin typeface="Balaram" pitchFamily="2" charset="0"/>
              </a:rPr>
              <a:t>Falsity - Currency is not on par with reserved gold.</a:t>
            </a:r>
          </a:p>
          <a:p>
            <a:pPr marL="800100" lvl="1" indent="-342900" algn="l">
              <a:buFont typeface="Arial" pitchFamily="34" charset="0"/>
              <a:buChar char="•"/>
            </a:pPr>
            <a:r>
              <a:rPr lang="en-US" dirty="0" smtClean="0">
                <a:solidFill>
                  <a:schemeClr val="accent1">
                    <a:lumMod val="50000"/>
                  </a:schemeClr>
                </a:solidFill>
                <a:latin typeface="Balaram" pitchFamily="2" charset="0"/>
              </a:rPr>
              <a:t>Intoxication</a:t>
            </a:r>
          </a:p>
          <a:p>
            <a:pPr marL="800100" lvl="1" indent="-342900" algn="l">
              <a:buFont typeface="Arial" pitchFamily="34" charset="0"/>
              <a:buChar char="•"/>
            </a:pPr>
            <a:r>
              <a:rPr lang="en-US" dirty="0" smtClean="0">
                <a:solidFill>
                  <a:schemeClr val="accent1">
                    <a:lumMod val="50000"/>
                  </a:schemeClr>
                </a:solidFill>
                <a:latin typeface="Balaram" pitchFamily="2" charset="0"/>
              </a:rPr>
              <a:t>Prostitution – Artificial inflation of currency encourages prostitution of state economy.  </a:t>
            </a:r>
          </a:p>
          <a:p>
            <a:pPr marL="800100" lvl="1" indent="-342900" algn="l">
              <a:buFont typeface="Arial" pitchFamily="34" charset="0"/>
              <a:buChar char="•"/>
            </a:pPr>
            <a:r>
              <a:rPr lang="en-US" dirty="0" smtClean="0">
                <a:solidFill>
                  <a:schemeClr val="accent1">
                    <a:lumMod val="50000"/>
                  </a:schemeClr>
                </a:solidFill>
                <a:latin typeface="Balaram" pitchFamily="2" charset="0"/>
              </a:rPr>
              <a:t>Envy</a:t>
            </a:r>
          </a:p>
          <a:p>
            <a:pPr marL="800100" lvl="1" indent="-342900" algn="l">
              <a:buFont typeface="Arial" pitchFamily="34" charset="0"/>
              <a:buChar char="•"/>
            </a:pPr>
            <a:r>
              <a:rPr lang="en-US" dirty="0" smtClean="0">
                <a:solidFill>
                  <a:schemeClr val="accent1">
                    <a:lumMod val="50000"/>
                  </a:schemeClr>
                </a:solidFill>
                <a:latin typeface="Balaram" pitchFamily="2" charset="0"/>
              </a:rPr>
              <a:t>Enmity</a:t>
            </a:r>
          </a:p>
          <a:p>
            <a:pPr lvl="1" algn="l"/>
            <a:endParaRPr lang="en-US" dirty="0" smtClean="0">
              <a:latin typeface="Balaram" pitchFamily="2" charset="0"/>
            </a:endParaRPr>
          </a:p>
          <a:p>
            <a:pPr marL="342900" indent="-342900" algn="l">
              <a:buFont typeface="Wingdings" pitchFamily="2" charset="2"/>
              <a:buChar char="§"/>
            </a:pPr>
            <a:r>
              <a:rPr lang="en-US" dirty="0" smtClean="0">
                <a:latin typeface="Balaram" pitchFamily="2" charset="0"/>
              </a:rPr>
              <a:t>How to use Gold? </a:t>
            </a:r>
          </a:p>
          <a:p>
            <a:pPr marL="800100" lvl="1" indent="-342900" algn="l">
              <a:buFont typeface="Arial" pitchFamily="34" charset="0"/>
              <a:buChar char="•"/>
            </a:pPr>
            <a:r>
              <a:rPr lang="en-US" dirty="0" smtClean="0">
                <a:solidFill>
                  <a:schemeClr val="accent1">
                    <a:lumMod val="50000"/>
                  </a:schemeClr>
                </a:solidFill>
                <a:latin typeface="Balaram" pitchFamily="2" charset="0"/>
              </a:rPr>
              <a:t>Using gold coins instead of paper currency.</a:t>
            </a:r>
          </a:p>
          <a:p>
            <a:pPr marL="800100" lvl="1" indent="-342900" algn="l">
              <a:buFont typeface="Arial" pitchFamily="34" charset="0"/>
              <a:buChar char="•"/>
            </a:pPr>
            <a:r>
              <a:rPr lang="en-US" dirty="0" smtClean="0">
                <a:solidFill>
                  <a:schemeClr val="accent1">
                    <a:lumMod val="50000"/>
                  </a:schemeClr>
                </a:solidFill>
                <a:latin typeface="Balaram" pitchFamily="2" charset="0"/>
              </a:rPr>
              <a:t>Gold ornaments for women</a:t>
            </a:r>
          </a:p>
          <a:p>
            <a:pPr marL="1257300" lvl="2" indent="-342900" algn="l">
              <a:buFont typeface="Arial" pitchFamily="34" charset="0"/>
              <a:buChar char="•"/>
            </a:pPr>
            <a:r>
              <a:rPr lang="en-US" dirty="0" smtClean="0">
                <a:solidFill>
                  <a:srgbClr val="C00000"/>
                </a:solidFill>
                <a:latin typeface="Balaram" pitchFamily="2" charset="0"/>
              </a:rPr>
              <a:t>Control by quantity, not by quantity. This will discourage lust, envy and enmity. </a:t>
            </a:r>
          </a:p>
          <a:p>
            <a:pPr algn="l"/>
            <a:endParaRPr lang="en-US" dirty="0"/>
          </a:p>
        </p:txBody>
      </p:sp>
    </p:spTree>
    <p:extLst>
      <p:ext uri="{BB962C8B-B14F-4D97-AF65-F5344CB8AC3E}">
        <p14:creationId xmlns:p14="http://schemas.microsoft.com/office/powerpoint/2010/main" val="29560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Grid</Template>
  <TotalTime>49046</TotalTime>
  <Words>992</Words>
  <Application>Microsoft Office PowerPoint</Application>
  <PresentationFormat>On-screen Show (4:3)</PresentationFormat>
  <Paragraphs>198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Grid</vt:lpstr>
      <vt:lpstr> Śrīmad Bhāgavatam</vt:lpstr>
      <vt:lpstr>SB 1.2.4</vt:lpstr>
      <vt:lpstr>SB 1.2.18</vt:lpstr>
      <vt:lpstr>PowerPoint Presentation</vt:lpstr>
      <vt:lpstr>SB 1.17.38</vt:lpstr>
      <vt:lpstr>PowerPoint Presentation</vt:lpstr>
      <vt:lpstr>PowerPoint Presentation</vt:lpstr>
      <vt:lpstr>SB 1.17.39</vt:lpstr>
      <vt:lpstr>PowerPoint Presentation</vt:lpstr>
      <vt:lpstr>SB 1.17.40</vt:lpstr>
      <vt:lpstr>SB 1.17.41</vt:lpstr>
      <vt:lpstr>PowerPoint Presentation</vt:lpstr>
      <vt:lpstr>SB 1.17.42</vt:lpstr>
      <vt:lpstr>PowerPoint Presentation</vt:lpstr>
      <vt:lpstr>SB 1.17.43-44</vt:lpstr>
      <vt:lpstr>PowerPoint Presentation</vt:lpstr>
      <vt:lpstr>SB 1.17.45</vt:lpstr>
      <vt:lpstr>PowerPoint Presentation</vt:lpstr>
      <vt:lpstr>Summary</vt:lpstr>
      <vt:lpstr>References</vt:lpstr>
    </vt:vector>
  </TitlesOfParts>
  <Company>Port of Seattle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and times  of Coretta Scott King</dc:title>
  <dc:creator>hr3</dc:creator>
  <cp:lastModifiedBy>Port of Seattle User</cp:lastModifiedBy>
  <cp:revision>753</cp:revision>
  <cp:lastPrinted>1601-01-01T00:00:00Z</cp:lastPrinted>
  <dcterms:created xsi:type="dcterms:W3CDTF">2010-11-24T01:29:06Z</dcterms:created>
  <dcterms:modified xsi:type="dcterms:W3CDTF">2012-12-01T23:14:46Z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